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9" r:id="rId1"/>
    <p:sldMasterId id="2147483659" r:id="rId2"/>
    <p:sldMasterId id="2147483669" r:id="rId3"/>
  </p:sldMasterIdLst>
  <p:notesMasterIdLst>
    <p:notesMasterId r:id="rId29"/>
  </p:notesMasterIdLst>
  <p:sldIdLst>
    <p:sldId id="713" r:id="rId4"/>
    <p:sldId id="714" r:id="rId5"/>
    <p:sldId id="715" r:id="rId6"/>
    <p:sldId id="716" r:id="rId7"/>
    <p:sldId id="717" r:id="rId8"/>
    <p:sldId id="718" r:id="rId9"/>
    <p:sldId id="738" r:id="rId10"/>
    <p:sldId id="736" r:id="rId11"/>
    <p:sldId id="721" r:id="rId12"/>
    <p:sldId id="720" r:id="rId13"/>
    <p:sldId id="719" r:id="rId14"/>
    <p:sldId id="722" r:id="rId15"/>
    <p:sldId id="724" r:id="rId16"/>
    <p:sldId id="725" r:id="rId17"/>
    <p:sldId id="723" r:id="rId18"/>
    <p:sldId id="726" r:id="rId19"/>
    <p:sldId id="727" r:id="rId20"/>
    <p:sldId id="728" r:id="rId21"/>
    <p:sldId id="730" r:id="rId22"/>
    <p:sldId id="729" r:id="rId23"/>
    <p:sldId id="731" r:id="rId24"/>
    <p:sldId id="732" r:id="rId25"/>
    <p:sldId id="733" r:id="rId26"/>
    <p:sldId id="734" r:id="rId27"/>
    <p:sldId id="737" r:id="rId28"/>
  </p:sldIdLst>
  <p:sldSz cx="9144000" cy="5143500" type="screen16x9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Title Slide" id="{3540F3E4-3A56-594D-A98C-62123F4F527F}">
          <p14:sldIdLst>
            <p14:sldId id="713"/>
          </p14:sldIdLst>
        </p14:section>
        <p14:section name="Introduction" id="{5F01E5C4-88EC-4147-8281-6D23711E85A2}">
          <p14:sldIdLst>
            <p14:sldId id="714"/>
            <p14:sldId id="715"/>
            <p14:sldId id="716"/>
            <p14:sldId id="717"/>
          </p14:sldIdLst>
        </p14:section>
        <p14:section name="Compilation for Continuous Angle Rotation Architectures" id="{8D7EB144-C731-AC48-AF7B-31DA348F25C2}">
          <p14:sldIdLst>
            <p14:sldId id="718"/>
            <p14:sldId id="738"/>
            <p14:sldId id="736"/>
            <p14:sldId id="721"/>
            <p14:sldId id="720"/>
            <p14:sldId id="719"/>
            <p14:sldId id="722"/>
            <p14:sldId id="724"/>
          </p14:sldIdLst>
        </p14:section>
        <p14:section name="RESCQ: Realtime Scheduling Framework" id="{7BF45433-ECAF-0741-BD07-38422857EAC7}">
          <p14:sldIdLst>
            <p14:sldId id="725"/>
            <p14:sldId id="723"/>
            <p14:sldId id="726"/>
            <p14:sldId id="727"/>
            <p14:sldId id="728"/>
            <p14:sldId id="730"/>
            <p14:sldId id="729"/>
          </p14:sldIdLst>
        </p14:section>
        <p14:section name="Evaluation" id="{81BC11EC-D588-744C-8794-5661B5D4D161}">
          <p14:sldIdLst>
            <p14:sldId id="731"/>
            <p14:sldId id="732"/>
            <p14:sldId id="733"/>
            <p14:sldId id="734"/>
          </p14:sldIdLst>
        </p14:section>
        <p14:section name="Conclusion" id="{5BDD89C6-A2DC-5F48-A05D-7A30ECC8F627}">
          <p14:sldIdLst>
            <p14:sldId id="737"/>
          </p14:sldIdLst>
        </p14:section>
        <p14:section name="Hidden Slides" id="{322FFCEB-CEE8-8746-9B21-178F6E4B2C8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clrMru>
    <a:srgbClr val="BF5700"/>
    <a:srgbClr val="C6531F"/>
    <a:srgbClr val="C01338"/>
    <a:srgbClr val="C00000"/>
    <a:srgbClr val="79C82A"/>
    <a:srgbClr val="DE7E7A"/>
    <a:srgbClr val="D61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66" autoAdjust="0"/>
    <p:restoredTop sz="90931" autoAdjust="0"/>
  </p:normalViewPr>
  <p:slideViewPr>
    <p:cSldViewPr>
      <p:cViewPr varScale="1">
        <p:scale>
          <a:sx n="267" d="100"/>
          <a:sy n="267" d="100"/>
        </p:scale>
        <p:origin x="5280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-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F6FD56A5-6355-4B13-B783-7CC5477550B3}" type="datetimeFigureOut">
              <a:rPr lang="en-US"/>
              <a:pPr>
                <a:defRPr/>
              </a:pPr>
              <a:t>4/8/25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025" y="700088"/>
            <a:ext cx="62039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6E074355-CE0D-4C68-A6CB-C364ED71B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97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04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IN" dirty="0">
                <a:solidFill>
                  <a:srgbClr val="000000"/>
                </a:solidFill>
                <a:effectLst/>
                <a:latin typeface="Helvetica" pitchFamily="2" charset="0"/>
              </a:rPr>
              <a:t>Even if a path exists that starts earlier, it might not finish the earliest if it requires an edge-rotation gate.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01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QASMBench</a:t>
            </a:r>
            <a:r>
              <a:rPr lang="en-GB" dirty="0"/>
              <a:t> and </a:t>
            </a:r>
            <a:r>
              <a:rPr lang="en-GB" dirty="0" err="1"/>
              <a:t>Supermarq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27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22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66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We talk in the context of surface codes, but our techniques extend to any code that supports lattice surgery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Such a path may not always exist, either due to the ancilla being occupied for another gate operation, or the required edges not having any ancilla neighbours.</a:t>
            </a:r>
          </a:p>
          <a:p>
            <a:endParaRPr lang="en-GB" sz="1200" dirty="0"/>
          </a:p>
          <a:p>
            <a:r>
              <a:rPr lang="en-GB" sz="1200" dirty="0"/>
              <a:t>This gate operation requires a free neighbouring ancilla tile and takes 3 lattice surgery cycles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78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7B82A-0E55-FE3A-DF44-916320E52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0A328E-49B6-A137-C583-6A7D97B26B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851FA1-AB33-4409-17C8-315A9F26AA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Lattice surgery requires a contiguous path of (non-empty) ancilla tiles between the Z edge of the control qubit and the X edge of the target qubit.</a:t>
            </a:r>
          </a:p>
          <a:p>
            <a:endParaRPr lang="en-GB" dirty="0"/>
          </a:p>
          <a:p>
            <a:r>
              <a:rPr lang="en-GB" dirty="0"/>
              <a:t>Such a path may not exist, either due to the ancilla being occupied for another gate operation, or the required edges not having any ancilla neighbours.</a:t>
            </a:r>
          </a:p>
          <a:p>
            <a:endParaRPr lang="en-GB" dirty="0"/>
          </a:p>
          <a:p>
            <a:r>
              <a:rPr lang="en-GB" dirty="0"/>
              <a:t>In either case, we need to insert an edge-rotation gate to expose the required edge of the qubit onto the chosen path.</a:t>
            </a:r>
          </a:p>
          <a:p>
            <a:endParaRPr lang="en-GB" sz="1200" dirty="0"/>
          </a:p>
          <a:p>
            <a:r>
              <a:rPr lang="en-GB" sz="1200" dirty="0"/>
              <a:t>This gate operation requires a free neighbouring ancilla tile and takes 3 lattice surgery cycles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C8A0C-9996-D6BC-1DA0-693AB222F0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12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DF8B2-3A1F-5866-17F7-EB116FAF7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AB549B-A503-B406-0414-C398C9003C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106CAB-AE9E-F0BA-D9AA-E261CB1B5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Lattice surgery requires a contiguous path of (non-empty) ancilla tiles between the Z edge of the control qubit and the X edge of the target qubit.</a:t>
            </a:r>
          </a:p>
          <a:p>
            <a:endParaRPr lang="en-GB" dirty="0"/>
          </a:p>
          <a:p>
            <a:r>
              <a:rPr lang="en-GB" dirty="0"/>
              <a:t>Such a path may not exist, either due to the ancilla being occupied for another gate operation, or the required edges not having any ancilla neighbours.</a:t>
            </a:r>
          </a:p>
          <a:p>
            <a:endParaRPr lang="en-GB" dirty="0"/>
          </a:p>
          <a:p>
            <a:r>
              <a:rPr lang="en-GB" dirty="0"/>
              <a:t>In either case, we need to insert an edge-rotation gate to expose the required edge of the qubit onto the chosen path.</a:t>
            </a:r>
          </a:p>
          <a:p>
            <a:endParaRPr lang="en-GB" sz="1200" dirty="0"/>
          </a:p>
          <a:p>
            <a:r>
              <a:rPr lang="en-GB" sz="1200" dirty="0"/>
              <a:t>This gate operation requires a free neighbouring ancilla tile and takes 3 lattice surgery cycles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DABE1-60ED-E6E5-E57E-12DE068FF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50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7E530-92FF-E095-DA57-71743EF0D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47B778-D78D-6040-7139-FD9AE7C0FA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636250-6E30-7683-4ADD-8D50ECD89C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5AA52-5990-1E18-23A1-F7432A8F41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01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A23AB-52F3-D939-7C99-AD3E9979C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A4811B-7658-1FFD-DB4F-49EDC68982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D13553-D986-1254-CD9B-4F6726B0CE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For instance, if two CNOTs are scheduled to execute simultaneously with one CNOT taking 2 cycles and the other taking 5 cycles (due to requiring an edge rotation), the next set of gates will only be scheduled after the CNOT gate taking 5 cycles is finished.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B87E32-D441-1296-0706-CE8B614E0F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9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Failed injection means an 𝑅𝑧(−𝜃)gate was executed so executing an 𝑅𝑧(2𝜃)correction gate would yield the proper rotation.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84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343"/>
            <a:ext cx="7772400" cy="110299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61331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9622"/>
            <a:ext cx="4038600" cy="33123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9622"/>
            <a:ext cx="4038600" cy="33123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93FDF601-3E76-21DE-E1F9-5723957E4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CD0278-0A80-1F4C-B0AE-1EB358764AA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169AA671-419D-E1CB-B82D-9D3A154859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70268"/>
            <a:ext cx="5915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043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0688" y="64151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5050" y="641510"/>
            <a:ext cx="5111750" cy="410194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88" y="1601629"/>
            <a:ext cx="3008313" cy="314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9">
            <a:extLst>
              <a:ext uri="{FF2B5EF4-FFF2-40B4-BE49-F238E27FC236}">
                <a16:creationId xmlns:a16="http://schemas.microsoft.com/office/drawing/2014/main" id="{4C28BD4E-FFF6-1067-67D5-4F26AE2507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CD0278-0A80-1F4C-B0AE-1EB358764AAA}" type="slidenum">
              <a:rPr lang="en-GB" smtClean="0"/>
              <a:t>‹#›</a:t>
            </a:fld>
            <a:endParaRPr lang="en-GB"/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E6B32CC1-7B31-477E-5E36-1029C09765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70268"/>
            <a:ext cx="5915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9021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3829050"/>
            <a:ext cx="54864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580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54817"/>
            <a:ext cx="54864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FC8328FD-9648-508B-A165-7CCDF51AD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CD0278-0A80-1F4C-B0AE-1EB358764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70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9622"/>
            <a:ext cx="8229600" cy="32118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C8E9473-A2B7-E7C0-A42D-185E0F3C1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68C4A2-B9B2-B64F-B74F-7191515438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78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598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82496"/>
            <a:ext cx="4038600" cy="30175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82496"/>
            <a:ext cx="4038600" cy="30175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BA700F7-8CED-D2A4-E563-7D94B6E3EE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68C4A2-B9B2-B64F-B74F-7191515438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75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8" y="64151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0884"/>
            <a:ext cx="5111750" cy="405116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88" y="1601629"/>
            <a:ext cx="3008313" cy="314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E4FE93C-2B3D-2E17-7119-0212CD0A5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68C4A2-B9B2-B64F-B74F-7191515438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96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29050"/>
            <a:ext cx="54864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580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54817"/>
            <a:ext cx="54864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D7991BA-566E-4E37-90FE-BEEAC4651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68C4A2-B9B2-B64F-B74F-7191515438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13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908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229600" cy="85725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9622"/>
            <a:ext cx="8229600" cy="31775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869C808D-32A1-98D9-3B7D-348477692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CD0278-0A80-1F4C-B0AE-1EB358764AA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A5404851-8891-494A-0AA3-1BE6BF278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70268"/>
            <a:ext cx="5915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750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15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95300" y="1200150"/>
            <a:ext cx="7886700" cy="17526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r>
              <a:rPr lang="en-US" dirty="0"/>
              <a:t>Insert your</a:t>
            </a:r>
            <a:br>
              <a:rPr lang="en-US" dirty="0"/>
            </a:br>
            <a:r>
              <a:rPr lang="en-US" dirty="0"/>
              <a:t>headline here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95300" y="3333749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Insert your subtitle or any additional description text here up to</a:t>
            </a:r>
            <a:br>
              <a:rPr lang="en-US" dirty="0"/>
            </a:br>
            <a:r>
              <a:rPr lang="en-US" dirty="0"/>
              <a:t>two lines of text or you can delete this text box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28650" y="3105150"/>
            <a:ext cx="561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9"/>
          <p:cNvSpPr txBox="1">
            <a:spLocks/>
          </p:cNvSpPr>
          <p:nvPr userDrawn="1"/>
        </p:nvSpPr>
        <p:spPr>
          <a:xfrm>
            <a:off x="490384" y="4171949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50000"/>
              </a:lnSpc>
              <a:spcAft>
                <a:spcPts val="0"/>
              </a:spcAft>
            </a:pPr>
            <a:r>
              <a:rPr lang="en-US" sz="1050" b="0" i="0" cap="all" baseline="0" dirty="0">
                <a:latin typeface="Arial Black" charset="0"/>
              </a:rPr>
              <a:t>Presenter or speaker name</a:t>
            </a:r>
          </a:p>
          <a:p>
            <a:pPr fontAlgn="auto">
              <a:lnSpc>
                <a:spcPct val="30000"/>
              </a:lnSpc>
              <a:spcAft>
                <a:spcPts val="0"/>
              </a:spcAft>
            </a:pPr>
            <a:r>
              <a:rPr lang="en-US" sz="1050" dirty="0"/>
              <a:t>Position/Role,</a:t>
            </a:r>
            <a:r>
              <a:rPr lang="en-US" sz="1050" baseline="0" dirty="0"/>
              <a:t> The University of Texas at Austin</a:t>
            </a:r>
            <a:endParaRPr lang="en-US" sz="1050" dirty="0"/>
          </a:p>
        </p:txBody>
      </p:sp>
      <p:sp>
        <p:nvSpPr>
          <p:cNvPr id="16" name="Text Placeholder 9"/>
          <p:cNvSpPr txBox="1">
            <a:spLocks/>
          </p:cNvSpPr>
          <p:nvPr userDrawn="1"/>
        </p:nvSpPr>
        <p:spPr>
          <a:xfrm>
            <a:off x="548640" y="457200"/>
            <a:ext cx="7828444" cy="389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200" b="0" i="0" cap="all" baseline="0" dirty="0">
                <a:latin typeface="Arial Black" charset="0"/>
              </a:rPr>
              <a:t>Month 20xx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503322918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800" b="1" i="0" kern="800" cap="all" normalizeH="0" baseline="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1400" b="0" i="0" kern="1200" baseline="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933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9622"/>
            <a:ext cx="8229600" cy="3209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F67A7-61BF-9C57-2463-D0326A44D8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C741A-156A-8B14-8C0C-92ADE628C2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68C4A2-B9B2-B64F-B74F-7191515438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82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7" r:id="rId5"/>
    <p:sldLayoutId id="2147483668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bg2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2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2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bg2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bg2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bg2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9622"/>
            <a:ext cx="8229600" cy="317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4102AE-B4AA-938A-5F87-E33831A5FA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70268"/>
            <a:ext cx="5915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7018F31-A741-9DA8-2157-E504D851A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CD0278-0A80-1F4C-B0AE-1EB358764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63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7" r:id="rId5"/>
    <p:sldLayoutId id="2147483678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microsoft.com/office/2007/relationships/hdphoto" Target="../media/hdphoto2.wdp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doi/book/10.5555/1614191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48550/arXiv.2303.17380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doi.org/10.1103/PRXQuantum.5.01033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doi.org/10.22331/q-2019-03-05-128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hyperlink" Target="https://doi.org/10.48550/arXiv.2408.14848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45/3466752.3480072" TargetMode="External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doi.org/10.1109/HPCA53966.2022.00050" TargetMode="External"/><Relationship Id="rId5" Type="http://schemas.openxmlformats.org/officeDocument/2006/relationships/hyperlink" Target="https://doi.org/10.1145/3550488" TargetMode="External"/><Relationship Id="rId4" Type="http://schemas.openxmlformats.org/officeDocument/2006/relationships/hyperlink" Target="https://doi.org/10.1145/3123939.3123949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45/3466752.348007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doi.org/10.1145/3123939.312394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5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8650" y="3105150"/>
            <a:ext cx="561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9"/>
          <p:cNvSpPr txBox="1">
            <a:spLocks/>
          </p:cNvSpPr>
          <p:nvPr/>
        </p:nvSpPr>
        <p:spPr>
          <a:xfrm>
            <a:off x="548640" y="4114800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50000"/>
              </a:lnSpc>
              <a:spcAft>
                <a:spcPts val="0"/>
              </a:spcAft>
            </a:pPr>
            <a:r>
              <a:rPr lang="en-US" sz="1050" b="0" i="0" cap="all" baseline="0" dirty="0">
                <a:latin typeface="Arial Black" charset="0"/>
              </a:rPr>
              <a:t>Sayam Sethi, Jonathan Baker</a:t>
            </a:r>
          </a:p>
          <a:p>
            <a:pPr fontAlgn="auto">
              <a:lnSpc>
                <a:spcPct val="30000"/>
              </a:lnSpc>
              <a:spcAft>
                <a:spcPts val="0"/>
              </a:spcAft>
            </a:pPr>
            <a:r>
              <a:rPr lang="en-US" sz="1050" baseline="0" dirty="0"/>
              <a:t>Chandra Family Department of Electrical and Computer Engineering, The University of Texas at Austin</a:t>
            </a:r>
          </a:p>
        </p:txBody>
      </p:sp>
      <p:sp>
        <p:nvSpPr>
          <p:cNvPr id="12" name="Text Placeholder 9"/>
          <p:cNvSpPr txBox="1">
            <a:spLocks/>
          </p:cNvSpPr>
          <p:nvPr/>
        </p:nvSpPr>
        <p:spPr>
          <a:xfrm>
            <a:off x="548640" y="457200"/>
            <a:ext cx="6430059" cy="389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200" b="0" i="0" cap="all" baseline="0" dirty="0">
                <a:latin typeface="Arial Black" charset="0"/>
              </a:rPr>
              <a:t>In Proceedings of ASPLOS ‘25, March 30-April 3, 2025</a:t>
            </a:r>
            <a:endParaRPr lang="en-US" sz="1200" b="0" dirty="0"/>
          </a:p>
        </p:txBody>
      </p:sp>
      <p:sp>
        <p:nvSpPr>
          <p:cNvPr id="13" name="Title Placeholder 7"/>
          <p:cNvSpPr txBox="1">
            <a:spLocks noGrp="1"/>
          </p:cNvSpPr>
          <p:nvPr>
            <p:ph type="title" idx="4294967295"/>
          </p:nvPr>
        </p:nvSpPr>
        <p:spPr>
          <a:xfrm>
            <a:off x="502920" y="1200150"/>
            <a:ext cx="7886700" cy="1752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800" b="1" i="0" kern="800" cap="all" normalizeH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8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RESCQ: Realtime Scheduling for Continuous Angle Quantum Error Correction Architectures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699" y="320040"/>
            <a:ext cx="187739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05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A505A-0852-A782-14D1-418B95241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72586F9-F591-2566-85EF-7107CBCF7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183" y="1237477"/>
            <a:ext cx="4545634" cy="17046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F4F4A9-0F5A-5B91-9D79-4C811CE24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9183" y="2942090"/>
            <a:ext cx="4545634" cy="17046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8BB722-0ADC-A150-8EFD-D3ACB47D5F04}"/>
              </a:ext>
            </a:extLst>
          </p:cNvPr>
          <p:cNvSpPr txBox="1"/>
          <p:nvPr/>
        </p:nvSpPr>
        <p:spPr>
          <a:xfrm>
            <a:off x="1115616" y="4646703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Histograms showing the time taken for CNOT and 𝑅𝑧 gates (including all correction gates) to complete after they are scheduled (accumulated over all benchmarks).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4BE83-0819-58E9-9257-AAB6E7497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>
                <a:solidFill>
                  <a:srgbClr val="333F48"/>
                </a:solidFill>
              </a:rPr>
              <a:t>Execution of CNOT Gate</a:t>
            </a: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63ABB9-7FDC-D010-5566-F8B782657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D0278-0A80-1F4C-B0AE-1EB358764AA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313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72CB04-A848-2C8C-0EBD-4DD13ABE9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900" y="2715766"/>
            <a:ext cx="1800200" cy="180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812EA4-1C40-A266-C80B-6A89120BC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791" y="3147814"/>
            <a:ext cx="4952411" cy="11366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74BB9D-0D29-3252-DD39-A6228732E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255" y="4340129"/>
            <a:ext cx="2679490" cy="7017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7683FE-4E58-63D0-9284-DE73313BF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Execution of 𝑅𝑧(𝜃) Rotation Gate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DBDA5-781E-2E86-ED06-B59240C54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𝑅𝑧(𝜃) rotation gate is executed in two steps,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GB" dirty="0"/>
              <a:t>Preparation of an ancilla qubit in the state |𝑚</a:t>
            </a:r>
            <a:r>
              <a:rPr lang="en-GB" baseline="-25000" dirty="0"/>
              <a:t>𝜃</a:t>
            </a:r>
            <a:r>
              <a:rPr lang="en-GB" dirty="0"/>
              <a:t>⟩.</a:t>
            </a:r>
          </a:p>
          <a:p>
            <a:pPr marL="857250" lvl="1" indent="-342900">
              <a:buFont typeface="+mj-lt"/>
              <a:buAutoNum type="arabicPeriod"/>
            </a:pPr>
            <a:endParaRPr lang="en-GB" dirty="0"/>
          </a:p>
          <a:p>
            <a:pPr marL="857250" lvl="1" indent="-342900">
              <a:buFont typeface="+mj-lt"/>
              <a:buAutoNum type="arabicPeriod"/>
            </a:pPr>
            <a:r>
              <a:rPr lang="en-GB" dirty="0"/>
              <a:t>Injection of the |𝑚</a:t>
            </a:r>
            <a:r>
              <a:rPr lang="en-GB" baseline="-25000" dirty="0"/>
              <a:t>𝜃</a:t>
            </a:r>
            <a:r>
              <a:rPr lang="en-GB" dirty="0"/>
              <a:t>⟩ state into the data qubit and measurement.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73483-640D-5388-8E55-59CC5F5AA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D0278-0A80-1F4C-B0AE-1EB358764AA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78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7A3F9-80D0-1DF2-09B9-91046BD35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4456F-0C5C-DF7D-3851-D2DD987D1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Execution of 𝑅𝑧(𝜃) Rotation Gate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2266D4-C4E1-A83B-169B-7BA76B8F04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GB" dirty="0"/>
                  <a:t>If the measurement output signifies a failure (with fixed probability ½), a correction 𝑅𝑧(2𝜃) is required.</a:t>
                </a:r>
              </a:p>
              <a:p>
                <a:endParaRPr lang="en-GB" dirty="0"/>
              </a:p>
              <a:p>
                <a:r>
                  <a:rPr lang="en-GB" dirty="0"/>
                  <a:t>If this correction fails, another correction gate 𝑅𝑧(4𝜃) is required and so on, as Repeat-Until-Success (RUS).</a:t>
                </a:r>
              </a:p>
              <a:p>
                <a:endParaRPr lang="en-GB" sz="2500" dirty="0"/>
              </a:p>
              <a:p>
                <a:r>
                  <a:rPr lang="en-GB" sz="2500" dirty="0"/>
                  <a:t>Every injection fails with probability ½, hence</a:t>
                </a: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50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sz="2500">
                              <a:latin typeface="Cambria Math" panose="02040503050406030204" pitchFamily="18" charset="0"/>
                            </a:rPr>
                            <m:t>𝐼𝑛𝑗𝑒𝑐𝑡𝑖𝑜𝑛𝑠</m:t>
                          </m:r>
                        </m:e>
                      </m:d>
                      <m:r>
                        <a:rPr lang="en-US" sz="25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50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5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50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50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500">
                              <a:latin typeface="Cambria Math" panose="02040503050406030204" pitchFamily="18" charset="0"/>
                            </a:rPr>
                            <m:t> ∙</m:t>
                          </m:r>
                          <m:r>
                            <m:rPr>
                              <m:sty m:val="p"/>
                            </m:rPr>
                            <a:rPr lang="en-US" sz="2500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en-US" sz="250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50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500">
                              <a:latin typeface="Cambria Math" panose="02040503050406030204" pitchFamily="18" charset="0"/>
                            </a:rPr>
                            <m:t>−1 </m:t>
                          </m:r>
                          <m:r>
                            <a:rPr lang="en-US" sz="2500">
                              <a:latin typeface="Cambria Math" panose="02040503050406030204" pitchFamily="18" charset="0"/>
                            </a:rPr>
                            <m:t>𝑓𝑎𝑖𝑙</m:t>
                          </m:r>
                          <m:r>
                            <a:rPr lang="en-US" sz="2500">
                              <a:latin typeface="Cambria Math" panose="02040503050406030204" pitchFamily="18" charset="0"/>
                            </a:rPr>
                            <m:t>, 1 </m:t>
                          </m:r>
                          <m:r>
                            <a:rPr lang="en-US" sz="2500">
                              <a:latin typeface="Cambria Math" panose="02040503050406030204" pitchFamily="18" charset="0"/>
                            </a:rPr>
                            <m:t>𝑠𝑢𝑐𝑐𝑒𝑠𝑠</m:t>
                          </m:r>
                          <m:r>
                            <a:rPr lang="en-US" sz="250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n-US" sz="25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50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5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50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5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50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5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50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sz="250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2500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2266D4-C4E1-A83B-169B-7BA76B8F04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2" t="-1594" r="-617" b="-490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8EF14-709B-7DBD-A90A-FC2A80A9C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D0278-0A80-1F4C-B0AE-1EB358764AAA}" type="slidenum">
              <a:rPr lang="en-GB" smtClean="0"/>
              <a:t>12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16DF71-6729-A579-C995-54D8A0DFE2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6519" y="565511"/>
            <a:ext cx="2980261" cy="68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4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258EC-965D-7892-BAB2-B7159F941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Execution of 𝑅𝑧(𝜃) Rotation Gate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30D4F-B19B-4AB4-A414-67C8C7D5D9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D0278-0A80-1F4C-B0AE-1EB358764AAA}" type="slidenum">
              <a:rPr lang="en-GB" smtClean="0"/>
              <a:t>13</a:t>
            </a:fld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5B16EE7-D49D-FC2C-2249-518632BA0508}"/>
              </a:ext>
            </a:extLst>
          </p:cNvPr>
          <p:cNvGrpSpPr/>
          <p:nvPr/>
        </p:nvGrpSpPr>
        <p:grpSpPr>
          <a:xfrm>
            <a:off x="569044" y="3132040"/>
            <a:ext cx="8005912" cy="1625187"/>
            <a:chOff x="569044" y="3132040"/>
            <a:chExt cx="8005912" cy="162518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4E0FCE5-DDF6-9D0E-3382-307052E54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9044" y="3132040"/>
              <a:ext cx="7939239" cy="162518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3F31514-1D88-5D17-8A5F-39A758F9FD00}"/>
                </a:ext>
              </a:extLst>
            </p:cNvPr>
            <p:cNvSpPr txBox="1"/>
            <p:nvPr/>
          </p:nvSpPr>
          <p:spPr>
            <a:xfrm>
              <a:off x="7112855" y="3132401"/>
              <a:ext cx="1462101" cy="278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RESCQ’s APPROACH</a:t>
              </a:r>
              <a:endParaRPr lang="en-GB" sz="12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287CAD9-721E-33E4-8326-5F6C4316B11B}"/>
              </a:ext>
            </a:extLst>
          </p:cNvPr>
          <p:cNvGrpSpPr>
            <a:grpSpLocks noChangeAspect="1"/>
          </p:cNvGrpSpPr>
          <p:nvPr/>
        </p:nvGrpSpPr>
        <p:grpSpPr>
          <a:xfrm>
            <a:off x="569044" y="1340768"/>
            <a:ext cx="8006400" cy="1770732"/>
            <a:chOff x="457201" y="1257430"/>
            <a:chExt cx="8058149" cy="178217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C841FF9-96CC-3E1E-8108-E24A81F05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1" y="1257430"/>
              <a:ext cx="7990554" cy="178217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F942B0-CCF2-B837-BF74-FC25A23ECDA7}"/>
                </a:ext>
              </a:extLst>
            </p:cNvPr>
            <p:cNvSpPr txBox="1"/>
            <p:nvPr/>
          </p:nvSpPr>
          <p:spPr>
            <a:xfrm>
              <a:off x="6931174" y="1257430"/>
              <a:ext cx="1584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BASELINE APPROACH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972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7E90F-F3D7-C9D6-E998-AF4A6303C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RESCQ: Realtime Scheduling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2CD2D-BBCA-0364-E75C-3F70A87A0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Our proposed solution relies on two dynamically constructed and modified data structures throughout execution:</a:t>
            </a:r>
          </a:p>
          <a:p>
            <a:pPr marL="0" indent="0">
              <a:buNone/>
            </a:pPr>
            <a:endParaRPr lang="en-GB" dirty="0"/>
          </a:p>
          <a:p>
            <a:pPr marL="457200" indent="-457200">
              <a:buAutoNum type="arabicPeriod"/>
            </a:pPr>
            <a:r>
              <a:rPr lang="en-GB" dirty="0"/>
              <a:t>A dynamically </a:t>
            </a:r>
            <a:r>
              <a:rPr lang="en-GB" u="sng" dirty="0"/>
              <a:t>re</a:t>
            </a:r>
            <a:r>
              <a:rPr lang="en-GB" dirty="0"/>
              <a:t>computed minimum </a:t>
            </a:r>
            <a:r>
              <a:rPr lang="en-GB" u="sng" dirty="0"/>
              <a:t>s</a:t>
            </a:r>
            <a:r>
              <a:rPr lang="en-GB" dirty="0"/>
              <a:t>panning tree (MST) weighted by historical use for routing, </a:t>
            </a:r>
            <a:r>
              <a:rPr lang="en-GB" u="sng" dirty="0"/>
              <a:t>c</a:t>
            </a:r>
            <a:r>
              <a:rPr lang="en-GB" dirty="0"/>
              <a:t>ombined with</a:t>
            </a:r>
          </a:p>
          <a:p>
            <a:pPr marL="457200" indent="-457200">
              <a:buAutoNum type="arabicPeriod"/>
            </a:pPr>
            <a:endParaRPr lang="en-GB" dirty="0"/>
          </a:p>
          <a:p>
            <a:pPr marL="457200" indent="-457200">
              <a:buAutoNum type="arabicPeriod"/>
            </a:pPr>
            <a:r>
              <a:rPr lang="en-GB" dirty="0"/>
              <a:t>A </a:t>
            </a:r>
            <a:r>
              <a:rPr lang="en-GB" u="sng" dirty="0"/>
              <a:t>q</a:t>
            </a:r>
            <a:r>
              <a:rPr lang="en-GB" dirty="0"/>
              <a:t>ueue for every ancilla qubit in the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83BAC-4B6B-4E00-8D17-6D5007DCF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D0278-0A80-1F4C-B0AE-1EB358764AAA}" type="slidenum">
              <a:rPr lang="en-GB" smtClean="0"/>
              <a:t>14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0FA69-282E-BAF5-D0A6-226D2B3A3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sz="700" dirty="0"/>
              <a:t>PS: The underlined part again abbreviates to RESCQ :P</a:t>
            </a:r>
          </a:p>
        </p:txBody>
      </p:sp>
    </p:spTree>
    <p:extLst>
      <p:ext uri="{BB962C8B-B14F-4D97-AF65-F5344CB8AC3E}">
        <p14:creationId xmlns:p14="http://schemas.microsoft.com/office/powerpoint/2010/main" val="259377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3D4C52E-4B62-7543-8797-6625E5FC4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352" y="1678484"/>
            <a:ext cx="1775296" cy="17865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6D13A9-D771-EED7-A463-FBB314541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Managing Ancilla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0DA85-5160-4072-F039-8D41CBE90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9622"/>
            <a:ext cx="4882039" cy="3177524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To execute a R</a:t>
            </a:r>
            <a:r>
              <a:rPr lang="en-GB" baseline="-25000" dirty="0"/>
              <a:t>𝜃𝐴</a:t>
            </a:r>
            <a:r>
              <a:rPr lang="en-GB" dirty="0"/>
              <a:t> gate,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We enqueue the gate in the queue of ancilla 2 (for 𝑍𝑍 type injection).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We enqueue the gate into ancillas 1 and 3 (for CNOT type injection). It is also enqueued into ancillas 4 and 5 (respectively) as </a:t>
            </a:r>
            <a:r>
              <a:rPr lang="en-GB" i="1" dirty="0"/>
              <a:t>helper</a:t>
            </a:r>
            <a:r>
              <a:rPr lang="en-GB" dirty="0"/>
              <a:t>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This happens pre-emptively to minimise the time 𝐴 spends idling.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D9F91-D190-A96D-93D3-B369D0EE94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D0278-0A80-1F4C-B0AE-1EB358764AAA}" type="slidenum">
              <a:rPr lang="en-GB" smtClean="0"/>
              <a:t>15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C3CF01-F719-BA11-F2AE-434A049AE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239" y="1482457"/>
            <a:ext cx="3347561" cy="317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9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3073 -0.3219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28" y="-161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6558A-EE27-FF74-350E-E9B2B7146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Managing Ancilla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C3E4F-983A-AD76-C030-35877F71D5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D0278-0A80-1F4C-B0AE-1EB358764AAA}" type="slidenum">
              <a:rPr lang="en-GB" smtClean="0"/>
              <a:t>16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D1779-9BF0-410C-F4C7-C50E0CD653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14500" y="4767263"/>
            <a:ext cx="5915000" cy="274637"/>
          </a:xfrm>
        </p:spPr>
        <p:txBody>
          <a:bodyPr/>
          <a:lstStyle/>
          <a:p>
            <a:r>
              <a:rPr lang="en-GB" dirty="0"/>
              <a:t>The CNOT gate is with a target qubit |𝐵′⟩ (not present)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2F8C95-7D11-F1AC-08FE-C3391A99E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901" y="1277169"/>
            <a:ext cx="1782198" cy="34563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BB48EB-5203-6D1F-5F28-942CBB9C5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483" y="1276772"/>
            <a:ext cx="1555034" cy="34563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0E5FFD-FF4A-E2EF-EC2B-403E8E96F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4132" y="1272778"/>
            <a:ext cx="1815736" cy="34563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E75036-D513-7165-CCD4-1F93173FC9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0067" y="1280766"/>
            <a:ext cx="1383866" cy="34563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ABB792-9587-3159-483A-C074C7AEDC3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613"/>
          <a:stretch/>
        </p:blipFill>
        <p:spPr>
          <a:xfrm>
            <a:off x="5479868" y="1280766"/>
            <a:ext cx="1907674" cy="34563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2E6610-6DE3-DA18-248C-215DA2C36D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3" b="97453" l="1891" r="96639">
                        <a14:foregroundMark x1="11975" y1="3302" x2="45588" y2="3962"/>
                        <a14:foregroundMark x1="45588" y1="3962" x2="78571" y2="2925"/>
                        <a14:foregroundMark x1="78571" y1="2925" x2="42437" y2="11321"/>
                        <a14:foregroundMark x1="42437" y1="11321" x2="74370" y2="11038"/>
                        <a14:foregroundMark x1="74370" y1="11038" x2="51050" y2="24151"/>
                        <a14:foregroundMark x1="51050" y1="24151" x2="38025" y2="38208"/>
                        <a14:foregroundMark x1="38025" y1="38208" x2="69958" y2="32075"/>
                        <a14:foregroundMark x1="69958" y1="32075" x2="34454" y2="39434"/>
                        <a14:foregroundMark x1="34454" y1="39434" x2="48319" y2="83962"/>
                        <a14:foregroundMark x1="48319" y1="83962" x2="27101" y2="95094"/>
                        <a14:foregroundMark x1="27101" y1="95094" x2="59664" y2="94811"/>
                        <a14:foregroundMark x1="59664" y1="94811" x2="90966" y2="96226"/>
                        <a14:foregroundMark x1="90966" y1="96226" x2="1891" y2="96226"/>
                        <a14:foregroundMark x1="21849" y1="37642" x2="54202" y2="31792"/>
                        <a14:foregroundMark x1="54202" y1="31792" x2="71429" y2="20094"/>
                        <a14:foregroundMark x1="71429" y1="20094" x2="71849" y2="24528"/>
                        <a14:foregroundMark x1="79832" y1="18208" x2="79832" y2="8868"/>
                        <a14:foregroundMark x1="64076" y1="9528" x2="32563" y2="9906"/>
                        <a14:foregroundMark x1="32563" y1="9906" x2="17437" y2="36887"/>
                        <a14:foregroundMark x1="17437" y1="36887" x2="17437" y2="36981"/>
                        <a14:foregroundMark x1="9454" y1="1981" x2="46639" y2="3019"/>
                        <a14:foregroundMark x1="46639" y1="3019" x2="88445" y2="2170"/>
                        <a14:foregroundMark x1="88655" y1="2358" x2="85504" y2="2642"/>
                        <a14:foregroundMark x1="87185" y1="2075" x2="87815" y2="3868"/>
                        <a14:foregroundMark x1="86555" y1="2170" x2="87815" y2="2453"/>
                        <a14:foregroundMark x1="87395" y1="1792" x2="86555" y2="2358"/>
                        <a14:foregroundMark x1="35924" y1="11415" x2="30462" y2="13113"/>
                        <a14:foregroundMark x1="49370" y1="15283" x2="24160" y2="24623"/>
                        <a14:foregroundMark x1="24160" y1="24623" x2="60294" y2="22453"/>
                        <a14:foregroundMark x1="60294" y1="22453" x2="28782" y2="21698"/>
                        <a14:foregroundMark x1="28782" y1="21698" x2="53151" y2="19811"/>
                        <a14:foregroundMark x1="78151" y1="16981" x2="71429" y2="20660"/>
                        <a14:foregroundMark x1="69958" y1="33585" x2="62815" y2="62642"/>
                        <a14:foregroundMark x1="62815" y1="62642" x2="63235" y2="62830"/>
                        <a14:foregroundMark x1="64076" y1="28679" x2="68067" y2="31038"/>
                        <a14:foregroundMark x1="72689" y1="26509" x2="69118" y2="29245"/>
                        <a14:foregroundMark x1="77101" y1="25472" x2="78151" y2="36792"/>
                        <a14:foregroundMark x1="79202" y1="37736" x2="80882" y2="8868"/>
                        <a14:foregroundMark x1="80882" y1="8868" x2="80042" y2="36792"/>
                        <a14:foregroundMark x1="80042" y1="36792" x2="82563" y2="21226"/>
                        <a14:foregroundMark x1="64496" y1="49057" x2="65966" y2="81887"/>
                        <a14:foregroundMark x1="65966" y1="81887" x2="35714" y2="92075"/>
                        <a14:foregroundMark x1="35714" y1="92075" x2="46429" y2="94528"/>
                        <a14:foregroundMark x1="67857" y1="78113" x2="65756" y2="88208"/>
                        <a14:foregroundMark x1="42647" y1="93679" x2="42857" y2="92736"/>
                        <a14:foregroundMark x1="43487" y1="92736" x2="43487" y2="92736"/>
                        <a14:foregroundMark x1="69958" y1="93113" x2="69958" y2="93113"/>
                        <a14:foregroundMark x1="69958" y1="92453" x2="69958" y2="92453"/>
                        <a14:foregroundMark x1="71849" y1="92736" x2="71849" y2="92736"/>
                        <a14:foregroundMark x1="68067" y1="91792" x2="68067" y2="91792"/>
                        <a14:foregroundMark x1="67437" y1="92925" x2="67437" y2="92925"/>
                        <a14:foregroundMark x1="65966" y1="91887" x2="65966" y2="91887"/>
                        <a14:foregroundMark x1="68487" y1="91509" x2="68487" y2="91509"/>
                        <a14:foregroundMark x1="66597" y1="91604" x2="89076" y2="92453"/>
                        <a14:foregroundMark x1="73109" y1="91509" x2="85504" y2="92075"/>
                        <a14:foregroundMark x1="73109" y1="89528" x2="89286" y2="94151"/>
                        <a14:foregroundMark x1="75840" y1="91132" x2="87185" y2="92358"/>
                        <a14:foregroundMark x1="96639" y1="96604" x2="2101" y2="97453"/>
                        <a14:foregroundMark x1="88655" y1="1981" x2="88655" y2="1981"/>
                        <a14:foregroundMark x1="86765" y1="1415" x2="86765" y2="1415"/>
                        <a14:foregroundMark x1="87185" y1="943" x2="87185" y2="943"/>
                        <a14:foregroundMark x1="88655" y1="1415" x2="88655" y2="1415"/>
                        <a14:foregroundMark x1="89076" y1="1132" x2="89076" y2="1132"/>
                        <a14:foregroundMark x1="89286" y1="2170" x2="89286" y2="2170"/>
                        <a14:foregroundMark x1="88025" y1="2736" x2="88025" y2="2736"/>
                        <a14:foregroundMark x1="88445" y1="4245" x2="88445" y2="4245"/>
                        <a14:foregroundMark x1="87815" y1="2642" x2="87815" y2="2642"/>
                        <a14:foregroundMark x1="88445" y1="1981" x2="88445" y2="1981"/>
                        <a14:foregroundMark x1="88655" y1="1226" x2="88655" y2="1226"/>
                        <a14:foregroundMark x1="89496" y1="1415" x2="89496" y2="1415"/>
                        <a14:foregroundMark x1="88445" y1="3491" x2="88445" y2="3491"/>
                        <a14:foregroundMark x1="88445" y1="1509" x2="88445" y2="1509"/>
                        <a14:foregroundMark x1="87815" y1="1226" x2="87815" y2="1226"/>
                        <a14:foregroundMark x1="88025" y1="849" x2="88025" y2="849"/>
                        <a14:foregroundMark x1="89916" y1="1132" x2="89916" y2="1132"/>
                        <a14:foregroundMark x1="89496" y1="3491" x2="89496" y2="3491"/>
                        <a14:foregroundMark x1="89286" y1="2736" x2="89286" y2="2736"/>
                        <a14:foregroundMark x1="89076" y1="4717" x2="89076" y2="4717"/>
                        <a14:foregroundMark x1="88025" y1="4528" x2="88025" y2="4528"/>
                        <a14:foregroundMark x1="89076" y1="2642" x2="89076" y2="2642"/>
                        <a14:foregroundMark x1="89286" y1="2358" x2="89286" y2="2358"/>
                        <a14:foregroundMark x1="89076" y1="3585" x2="89076" y2="3585"/>
                        <a14:foregroundMark x1="88445" y1="3302" x2="88445" y2="3302"/>
                        <a14:foregroundMark x1="88655" y1="2925" x2="88655" y2="2925"/>
                        <a14:foregroundMark x1="89286" y1="3019" x2="89286" y2="3019"/>
                        <a14:foregroundMark x1="89286" y1="2925" x2="89286" y2="2925"/>
                        <a14:foregroundMark x1="88445" y1="5943" x2="89286" y2="1509"/>
                        <a14:foregroundMark x1="88445" y1="6509" x2="89496" y2="943"/>
                        <a14:foregroundMark x1="82563" y1="8962" x2="82773" y2="37170"/>
                        <a14:foregroundMark x1="82773" y1="37170" x2="82773" y2="37170"/>
                        <a14:foregroundMark x1="83193" y1="20849" x2="83193" y2="20849"/>
                        <a14:foregroundMark x1="81723" y1="20849" x2="81723" y2="20849"/>
                        <a14:foregroundMark x1="81933" y1="22736" x2="81933" y2="22736"/>
                        <a14:foregroundMark x1="81723" y1="23113" x2="81723" y2="23113"/>
                        <a14:foregroundMark x1="81723" y1="22925" x2="81723" y2="19057"/>
                        <a14:foregroundMark x1="82563" y1="23302" x2="82563" y2="23302"/>
                        <a14:foregroundMark x1="82143" y1="21226" x2="82143" y2="21226"/>
                        <a14:foregroundMark x1="81933" y1="21132" x2="81933" y2="21132"/>
                        <a14:foregroundMark x1="82143" y1="21321" x2="82143" y2="21321"/>
                        <a14:foregroundMark x1="82143" y1="22170" x2="82143" y2="22170"/>
                        <a14:foregroundMark x1="82143" y1="22925" x2="82143" y2="22925"/>
                        <a14:foregroundMark x1="81933" y1="23019" x2="81933" y2="23019"/>
                        <a14:foregroundMark x1="81303" y1="21887" x2="81303" y2="21887"/>
                        <a14:foregroundMark x1="81933" y1="19717" x2="81933" y2="19717"/>
                        <a14:foregroundMark x1="81933" y1="19340" x2="81933" y2="19340"/>
                        <a14:foregroundMark x1="81303" y1="18491" x2="81303" y2="18491"/>
                        <a14:backgroundMark x1="98109" y1="6604" x2="86207" y2="18520"/>
                        <a14:backgroundMark x1="86238" y1="22721" x2="89496" y2="34057"/>
                        <a14:backgroundMark x1="89496" y1="34057" x2="99370" y2="6038"/>
                        <a14:backgroundMark x1="99370" y1="6038" x2="98109" y2="7170"/>
                        <a14:backgroundMark x1="98109" y1="7358" x2="86220" y2="20283"/>
                        <a14:backgroundMark x1="86224" y1="20792" x2="89496" y2="35849"/>
                        <a14:backgroundMark x1="89496" y1="35849" x2="99370" y2="21887"/>
                        <a14:backgroundMark x1="99370" y1="21887" x2="98529" y2="7736"/>
                        <a14:backgroundMark x1="94748" y1="9245" x2="91807" y2="37642"/>
                        <a14:backgroundMark x1="91807" y1="37642" x2="99790" y2="23302"/>
                        <a14:backgroundMark x1="92647" y1="11887" x2="94748" y2="119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0219" y="1280766"/>
            <a:ext cx="1552112" cy="34563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CB07D8-68A2-683F-E78C-183212894C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930" b="97193" l="870" r="96957">
                        <a14:foregroundMark x1="40145" y1="26316" x2="18551" y2="2281"/>
                        <a14:foregroundMark x1="18551" y1="2281" x2="73913" y2="9649"/>
                        <a14:foregroundMark x1="73913" y1="9649" x2="23913" y2="20175"/>
                        <a14:foregroundMark x1="23913" y1="20175" x2="53478" y2="23509"/>
                        <a14:foregroundMark x1="53478" y1="23509" x2="77826" y2="10351"/>
                        <a14:foregroundMark x1="77826" y1="10351" x2="48116" y2="11754"/>
                        <a14:foregroundMark x1="48116" y1="11754" x2="83043" y2="10175"/>
                        <a14:foregroundMark x1="83043" y1="10175" x2="38841" y2="35088"/>
                        <a14:foregroundMark x1="38841" y1="35088" x2="66812" y2="30877"/>
                        <a14:foregroundMark x1="66812" y1="30877" x2="20454" y2="46547"/>
                        <a14:foregroundMark x1="20243" y1="47479" x2="38986" y2="42281"/>
                        <a14:foregroundMark x1="4848" y1="46568" x2="4058" y2="46667"/>
                        <a14:foregroundMark x1="11562" y1="45725" x2="5252" y2="46517"/>
                        <a14:foregroundMark x1="38986" y1="42281" x2="22106" y2="44401"/>
                        <a14:foregroundMark x1="22141" y1="44435" x2="33913" y2="42982"/>
                        <a14:foregroundMark x1="5255" y1="46519" x2="11518" y2="45746"/>
                        <a14:foregroundMark x1="4058" y1="46667" x2="4846" y2="46570"/>
                        <a14:foregroundMark x1="33913" y1="42982" x2="30290" y2="77368"/>
                        <a14:foregroundMark x1="30290" y1="77368" x2="61449" y2="74912"/>
                        <a14:foregroundMark x1="61449" y1="74912" x2="31159" y2="80351"/>
                        <a14:foregroundMark x1="31159" y1="80351" x2="70725" y2="88596"/>
                        <a14:foregroundMark x1="83623" y1="90526" x2="19855" y2="79298"/>
                        <a14:foregroundMark x1="19855" y1="79298" x2="51304" y2="79123"/>
                        <a14:foregroundMark x1="51304" y1="79123" x2="12029" y2="85965"/>
                        <a14:foregroundMark x1="12029" y1="85965" x2="74783" y2="91228"/>
                        <a14:foregroundMark x1="74783" y1="91228" x2="28116" y2="92281"/>
                        <a14:foregroundMark x1="28116" y1="92281" x2="56667" y2="94211"/>
                        <a14:foregroundMark x1="56667" y1="94211" x2="18116" y2="98246"/>
                        <a14:foregroundMark x1="18116" y1="98246" x2="72464" y2="96491"/>
                        <a14:foregroundMark x1="72464" y1="96491" x2="36232" y2="93684"/>
                        <a14:foregroundMark x1="36232" y1="93684" x2="72609" y2="90351"/>
                        <a14:foregroundMark x1="72609" y1="90351" x2="18406" y2="84737"/>
                        <a14:foregroundMark x1="18406" y1="84737" x2="9128" y2="59869"/>
                        <a14:foregroundMark x1="21734" y1="45057" x2="37101" y2="38070"/>
                        <a14:foregroundMark x1="37101" y1="38070" x2="68696" y2="47018"/>
                        <a14:foregroundMark x1="68696" y1="47018" x2="42464" y2="39825"/>
                        <a14:foregroundMark x1="42464" y1="39825" x2="74928" y2="21053"/>
                        <a14:foregroundMark x1="74928" y1="21053" x2="43333" y2="39298"/>
                        <a14:foregroundMark x1="43333" y1="39298" x2="73043" y2="27895"/>
                        <a14:foregroundMark x1="73043" y1="27895" x2="48116" y2="39123"/>
                        <a14:foregroundMark x1="48116" y1="39123" x2="77826" y2="42632"/>
                        <a14:foregroundMark x1="77826" y1="42632" x2="38116" y2="49123"/>
                        <a14:foregroundMark x1="38116" y1="49123" x2="64203" y2="56667"/>
                        <a14:foregroundMark x1="64203" y1="56667" x2="36377" y2="36667"/>
                        <a14:foregroundMark x1="36377" y1="36667" x2="68841" y2="12982"/>
                        <a14:foregroundMark x1="68841" y1="12982" x2="8986" y2="1228"/>
                        <a14:foregroundMark x1="8986" y1="1228" x2="54203" y2="2456"/>
                        <a14:foregroundMark x1="54203" y1="2456" x2="6522" y2="8596"/>
                        <a14:foregroundMark x1="6522" y1="8596" x2="69710" y2="8947"/>
                        <a14:foregroundMark x1="69710" y1="8947" x2="18986" y2="9825"/>
                        <a14:foregroundMark x1="18986" y1="9825" x2="66232" y2="10702"/>
                        <a14:foregroundMark x1="66232" y1="10702" x2="31884" y2="8947"/>
                        <a14:foregroundMark x1="31884" y1="8947" x2="80580" y2="8246"/>
                        <a14:foregroundMark x1="80580" y1="8246" x2="44348" y2="7018"/>
                        <a14:foregroundMark x1="44348" y1="7018" x2="75362" y2="2982"/>
                        <a14:foregroundMark x1="75362" y1="2982" x2="1449" y2="1930"/>
                        <a14:foregroundMark x1="1449" y1="1930" x2="1449" y2="1930"/>
                        <a14:foregroundMark x1="88116" y1="0" x2="48261" y2="81228"/>
                        <a14:foregroundMark x1="48261" y1="81228" x2="88551" y2="78947"/>
                        <a14:foregroundMark x1="88551" y1="78947" x2="19710" y2="68421"/>
                        <a14:foregroundMark x1="19710" y1="68421" x2="59710" y2="70000"/>
                        <a14:foregroundMark x1="59710" y1="70000" x2="16957" y2="71053"/>
                        <a14:foregroundMark x1="16957" y1="71053" x2="54203" y2="73860"/>
                        <a14:foregroundMark x1="54203" y1="73860" x2="6087" y2="72807"/>
                        <a14:foregroundMark x1="6087" y1="72807" x2="56957" y2="87018"/>
                        <a14:foregroundMark x1="56957" y1="87018" x2="18696" y2="86667"/>
                        <a14:foregroundMark x1="18696" y1="86667" x2="50580" y2="83860"/>
                        <a14:foregroundMark x1="50580" y1="83860" x2="11594" y2="82456"/>
                        <a14:foregroundMark x1="11594" y1="82456" x2="63913" y2="89123"/>
                        <a14:foregroundMark x1="63913" y1="89123" x2="7246" y2="84737"/>
                        <a14:foregroundMark x1="7246" y1="84737" x2="87971" y2="89649"/>
                        <a14:foregroundMark x1="87971" y1="89649" x2="20000" y2="91930"/>
                        <a14:foregroundMark x1="20000" y1="91930" x2="61449" y2="97018"/>
                        <a14:foregroundMark x1="61449" y1="97018" x2="27536" y2="93158"/>
                        <a14:foregroundMark x1="27536" y1="93158" x2="68696" y2="92456"/>
                        <a14:foregroundMark x1="68696" y1="92456" x2="14638" y2="92456"/>
                        <a14:foregroundMark x1="14638" y1="92456" x2="73768" y2="87895"/>
                        <a14:foregroundMark x1="73768" y1="87895" x2="21884" y2="86667"/>
                        <a14:foregroundMark x1="21884" y1="86667" x2="82029" y2="86140"/>
                        <a14:foregroundMark x1="82029" y1="86140" x2="9565" y2="89123"/>
                        <a14:foregroundMark x1="9565" y1="89123" x2="50725" y2="91053"/>
                        <a14:foregroundMark x1="50725" y1="91053" x2="79855" y2="89298"/>
                        <a14:foregroundMark x1="79855" y1="89298" x2="81014" y2="97193"/>
                        <a14:foregroundMark x1="84493" y1="96316" x2="77536" y2="95263"/>
                        <a14:foregroundMark x1="75362" y1="96316" x2="75362" y2="96316"/>
                        <a14:foregroundMark x1="65652" y1="70877" x2="65652" y2="70877"/>
                        <a14:foregroundMark x1="60580" y1="71228" x2="60580" y2="71228"/>
                        <a14:foregroundMark x1="71449" y1="70351" x2="71449" y2="70351"/>
                        <a14:foregroundMark x1="71449" y1="70351" x2="71159" y2="47544"/>
                        <a14:foregroundMark x1="3768" y1="87895" x2="3768" y2="87895"/>
                        <a14:foregroundMark x1="33768" y1="33333" x2="33768" y2="33333"/>
                        <a14:foregroundMark x1="85797" y1="5789" x2="85797" y2="5789"/>
                        <a14:foregroundMark x1="87391" y1="3509" x2="87391" y2="3509"/>
                        <a14:foregroundMark x1="87826" y1="1930" x2="87826" y2="1930"/>
                        <a14:foregroundMark x1="87681" y1="5439" x2="87101" y2="3158"/>
                        <a14:foregroundMark x1="89275" y1="86316" x2="89275" y2="86316"/>
                        <a14:foregroundMark x1="87826" y1="87368" x2="87826" y2="87368"/>
                        <a14:foregroundMark x1="93188" y1="87895" x2="93188" y2="87895"/>
                        <a14:foregroundMark x1="94783" y1="86667" x2="94783" y2="86667"/>
                        <a14:foregroundMark x1="95797" y1="88947" x2="95797" y2="88947"/>
                        <a14:foregroundMark x1="47391" y1="61579" x2="47391" y2="61579"/>
                        <a14:foregroundMark x1="51884" y1="61053" x2="51884" y2="61053"/>
                        <a14:foregroundMark x1="76957" y1="57544" x2="76957" y2="57544"/>
                        <a14:foregroundMark x1="94783" y1="82456" x2="94783" y2="82456"/>
                        <a14:foregroundMark x1="96087" y1="84035" x2="96957" y2="91754"/>
                        <a14:foregroundMark x1="47536" y1="61579" x2="47536" y2="61579"/>
                        <a14:foregroundMark x1="52899" y1="60351" x2="25362" y2="54912"/>
                        <a14:foregroundMark x1="25362" y1="54912" x2="30870" y2="56140"/>
                        <a14:backgroundMark x1="18696" y1="45263" x2="8406" y2="50351"/>
                        <a14:backgroundMark x1="7826" y1="49825" x2="7826" y2="49825"/>
                        <a14:backgroundMark x1="6812" y1="50702" x2="6812" y2="50702"/>
                        <a14:backgroundMark x1="8116" y1="49825" x2="2754" y2="58070"/>
                        <a14:backgroundMark x1="7536" y1="47544" x2="7826" y2="47895"/>
                        <a14:backgroundMark x1="17826" y1="41754" x2="870" y2="67719"/>
                        <a14:backgroundMark x1="870" y1="67719" x2="18696" y2="42632"/>
                        <a14:backgroundMark x1="20290" y1="42632" x2="1014" y2="65088"/>
                        <a14:backgroundMark x1="1014" y1="65088" x2="20435" y2="43158"/>
                        <a14:backgroundMark x1="20435" y1="43158" x2="20290" y2="42632"/>
                        <a14:backgroundMark x1="6957" y1="48246" x2="4058" y2="51404"/>
                        <a14:backgroundMark x1="7246" y1="48772" x2="7246" y2="48772"/>
                        <a14:backgroundMark x1="8551" y1="48246" x2="7536" y2="52632"/>
                        <a14:backgroundMark x1="8406" y1="62281" x2="145" y2="677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4921" y="533189"/>
            <a:ext cx="1796108" cy="148374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22D785D-DA60-94B9-A946-19F5D9241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876256" y="2016931"/>
            <a:ext cx="398665" cy="8428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D690E5D-FEA5-0317-6E45-D587DF3A64E4}"/>
              </a:ext>
            </a:extLst>
          </p:cNvPr>
          <p:cNvSpPr txBox="1"/>
          <p:nvPr/>
        </p:nvSpPr>
        <p:spPr>
          <a:xfrm rot="17638748">
            <a:off x="6810457" y="2279542"/>
            <a:ext cx="757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success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39DEA93-DEE0-206F-94AF-676F05FB3AA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64" b="98272" l="5935" r="96942">
                        <a14:foregroundMark x1="74281" y1="5724" x2="9173" y2="9179"/>
                        <a14:foregroundMark x1="9173" y1="9179" x2="70324" y2="7451"/>
                        <a14:foregroundMark x1="70324" y1="7451" x2="29676" y2="14039"/>
                        <a14:foregroundMark x1="29676" y1="14039" x2="73022" y2="23326"/>
                        <a14:foregroundMark x1="73022" y1="23326" x2="48201" y2="38877"/>
                        <a14:foregroundMark x1="48201" y1="38877" x2="48561" y2="42117"/>
                        <a14:foregroundMark x1="20324" y1="3672" x2="67266" y2="4536"/>
                        <a14:foregroundMark x1="67266" y1="4536" x2="28417" y2="4752"/>
                        <a14:foregroundMark x1="28417" y1="4752" x2="71403" y2="2916"/>
                        <a14:foregroundMark x1="71403" y1="2916" x2="31835" y2="1836"/>
                        <a14:foregroundMark x1="31835" y1="1836" x2="78777" y2="864"/>
                        <a14:foregroundMark x1="78777" y1="864" x2="56475" y2="1620"/>
                        <a14:foregroundMark x1="40647" y1="11123" x2="81115" y2="22354"/>
                        <a14:foregroundMark x1="81115" y1="22354" x2="46942" y2="20302"/>
                        <a14:foregroundMark x1="46942" y1="20302" x2="73741" y2="33693"/>
                        <a14:foregroundMark x1="73741" y1="33693" x2="35791" y2="35421"/>
                        <a14:foregroundMark x1="35791" y1="35421" x2="75360" y2="43952"/>
                        <a14:foregroundMark x1="75360" y1="43952" x2="38849" y2="49568"/>
                        <a14:foregroundMark x1="38849" y1="49568" x2="25000" y2="73866"/>
                        <a14:foregroundMark x1="25000" y1="73866" x2="53957" y2="86393"/>
                        <a14:foregroundMark x1="53957" y1="86393" x2="12410" y2="91793"/>
                        <a14:foregroundMark x1="12410" y1="91793" x2="49460" y2="91145"/>
                        <a14:foregroundMark x1="49460" y1="91145" x2="12590" y2="92657"/>
                        <a14:foregroundMark x1="12590" y1="92657" x2="57014" y2="88877"/>
                        <a14:foregroundMark x1="57014" y1="88877" x2="12770" y2="98488"/>
                        <a14:foregroundMark x1="12770" y1="98488" x2="90827" y2="96760"/>
                        <a14:foregroundMark x1="92266" y1="97732" x2="57914" y2="93952"/>
                        <a14:foregroundMark x1="57914" y1="93952" x2="81115" y2="93413"/>
                        <a14:foregroundMark x1="94964" y1="95464" x2="48022" y2="93844"/>
                        <a14:foregroundMark x1="48022" y1="93844" x2="52878" y2="69114"/>
                        <a14:foregroundMark x1="52878" y1="69114" x2="61871" y2="57235"/>
                        <a14:foregroundMark x1="96043" y1="95032" x2="96043" y2="95032"/>
                        <a14:foregroundMark x1="84712" y1="94492" x2="40108" y2="91253"/>
                        <a14:foregroundMark x1="40108" y1="91253" x2="52518" y2="70626"/>
                        <a14:foregroundMark x1="52518" y1="70626" x2="51799" y2="36393"/>
                        <a14:foregroundMark x1="51799" y1="36393" x2="17806" y2="27646"/>
                        <a14:foregroundMark x1="17806" y1="27646" x2="35791" y2="27646"/>
                        <a14:foregroundMark x1="33993" y1="24838" x2="33993" y2="25810"/>
                        <a14:foregroundMark x1="37050" y1="22354" x2="37050" y2="22354"/>
                        <a14:foregroundMark x1="28237" y1="23974" x2="28237" y2="23974"/>
                        <a14:foregroundMark x1="23741" y1="23974" x2="23741" y2="23974"/>
                        <a14:foregroundMark x1="26439" y1="22678" x2="66547" y2="22570"/>
                        <a14:foregroundMark x1="66547" y1="22570" x2="24460" y2="30454"/>
                        <a14:foregroundMark x1="24460" y1="30454" x2="46043" y2="36609"/>
                        <a14:foregroundMark x1="23381" y1="36609" x2="24101" y2="88229"/>
                        <a14:foregroundMark x1="23741" y1="12419" x2="27518" y2="12959"/>
                        <a14:foregroundMark x1="10252" y1="98380" x2="6115" y2="96328"/>
                        <a14:foregroundMark x1="93885" y1="94492" x2="96942" y2="93629"/>
                        <a14:foregroundMark x1="76978" y1="864" x2="78417" y2="32073"/>
                        <a14:backgroundMark x1="12770" y1="53672" x2="719" y2="253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06301" y="2338738"/>
            <a:ext cx="1383550" cy="2304256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250EC17-3554-8F91-1775-D20F768C0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6876256" y="2859782"/>
            <a:ext cx="630045" cy="6310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9877F63-5AA6-D1A1-FCED-694F51FC3489}"/>
              </a:ext>
            </a:extLst>
          </p:cNvPr>
          <p:cNvSpPr txBox="1"/>
          <p:nvPr/>
        </p:nvSpPr>
        <p:spPr>
          <a:xfrm rot="2684658">
            <a:off x="6913802" y="2981805"/>
            <a:ext cx="757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failure</a:t>
            </a:r>
          </a:p>
        </p:txBody>
      </p:sp>
    </p:spTree>
    <p:extLst>
      <p:ext uri="{BB962C8B-B14F-4D97-AF65-F5344CB8AC3E}">
        <p14:creationId xmlns:p14="http://schemas.microsoft.com/office/powerpoint/2010/main" val="268231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19497 -0.0003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7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19497 -0.00031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7" y="-3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87 -0.00031 L -0.40156 -0.00031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3.33333E-6 L -0.20469 0.0006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45679E-6 L -0.20191 -0.00062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4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10F25-9F19-9C6C-CBB8-9B36B08C1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Efficient Path Finding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EE5AB6-45E3-832B-8C92-E15544F88C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To minimize the total program execution time, we choose the path that will finish the earliest.</a:t>
                </a:r>
              </a:p>
              <a:p>
                <a:endParaRPr lang="en-GB" dirty="0"/>
              </a:p>
              <a:p>
                <a:r>
                  <a:rPr lang="en-GB" dirty="0"/>
                  <a:t>Due to non-determinism, we cannot compute the exact time each ancilla finishes execution.</a:t>
                </a:r>
              </a:p>
              <a:p>
                <a:endParaRPr lang="en-GB" dirty="0"/>
              </a:p>
              <a:p>
                <a:r>
                  <a:rPr lang="en-GB" dirty="0"/>
                  <a:t>We instead use the </a:t>
                </a:r>
                <a:r>
                  <a:rPr lang="en-GB" i="1" dirty="0"/>
                  <a:t>activity</a:t>
                </a:r>
                <a:r>
                  <a:rPr lang="en-GB" dirty="0"/>
                  <a:t> of each ancilla in the last </a:t>
                </a:r>
                <a:r>
                  <a:rPr lang="en-GB" i="1" dirty="0"/>
                  <a:t>c</a:t>
                </a:r>
                <a:r>
                  <a:rPr lang="en-GB" dirty="0"/>
                  <a:t> cycles,</a:t>
                </a:r>
              </a:p>
              <a:p>
                <a:pPr marL="0" indent="0" algn="ctr">
                  <a:buNone/>
                </a:pPr>
                <a:r>
                  <a:rPr lang="en-GB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𝑎𝑐𝑡𝑖𝑣𝑖𝑡𝑦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𝑐𝑦𝑐𝑙𝑒𝑠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𝑎𝑐𝑡𝑖𝑣𝑒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𝑙𝑎𝑠𝑡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𝑐𝑦𝑐𝑙𝑒𝑠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EE5AB6-45E3-832B-8C92-E15544F88C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6" t="-19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A669C1-7C0D-6820-395F-EAD00515D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D0278-0A80-1F4C-B0AE-1EB358764AA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76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CA4879-C73D-A065-44C8-907EED5C5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995686"/>
            <a:ext cx="4032448" cy="24744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3C155A-A68A-46A1-2777-DC4134745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Efficient Path Finding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39AEF-12AD-FEAB-4B9C-6D538E905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We then compute the MST on the grid of ancillas.</a:t>
            </a:r>
          </a:p>
          <a:p>
            <a:endParaRPr lang="en-GB" dirty="0"/>
          </a:p>
          <a:p>
            <a:r>
              <a:rPr lang="en-GB" dirty="0"/>
              <a:t>The path between </a:t>
            </a:r>
            <a:r>
              <a:rPr lang="en-GB" b="1" dirty="0"/>
              <a:t>all pairs of vertices </a:t>
            </a:r>
            <a:r>
              <a:rPr lang="en-GB" dirty="0"/>
              <a:t>on the MST has the least maximum [7].</a:t>
            </a:r>
          </a:p>
          <a:p>
            <a:endParaRPr lang="en-GB" dirty="0"/>
          </a:p>
          <a:p>
            <a:r>
              <a:rPr lang="en-GB" dirty="0"/>
              <a:t>Therefore, the path for any CNOT obtained from the MST will have the least maximum activity and will begin the earliest in expectation.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634C34-E175-B9ED-40DE-0761A22F69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D0278-0A80-1F4C-B0AE-1EB358764AAA}" type="slidenum">
              <a:rPr lang="en-GB" smtClean="0"/>
              <a:t>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B1D71-0C54-E0A8-CC05-D210840FD9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sz="700" dirty="0"/>
              <a:t>[7] </a:t>
            </a:r>
            <a:r>
              <a:rPr lang="en-GB" sz="700" dirty="0">
                <a:hlinkClick r:id="rId3"/>
              </a:rPr>
              <a:t>https://dl.acm.org/doi/book/10.5555/1614191</a:t>
            </a:r>
            <a:endParaRPr lang="en-GB" sz="700" dirty="0"/>
          </a:p>
        </p:txBody>
      </p:sp>
    </p:spTree>
    <p:extLst>
      <p:ext uri="{BB962C8B-B14F-4D97-AF65-F5344CB8AC3E}">
        <p14:creationId xmlns:p14="http://schemas.microsoft.com/office/powerpoint/2010/main" val="374691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34C8C5-B5F1-7952-0300-955EC0410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422" y="1340768"/>
            <a:ext cx="5763156" cy="21692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9AAAE3-1402-37CD-1EC5-950A51CFD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Efficient Path Finding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92D5F-AC33-D669-34D4-8A5BEE062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However, the MST computation is slow and can take up to 100 cycles (𝜏</a:t>
            </a:r>
            <a:r>
              <a:rPr lang="en-GB" baseline="-25000" dirty="0"/>
              <a:t>𝑀𝑆𝑇</a:t>
            </a:r>
            <a:r>
              <a:rPr lang="en-GB" dirty="0"/>
              <a:t>).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To overcome this barrier, we recompute the MST every 𝑘 cycles and use the stale information instead of stalling.</a:t>
            </a:r>
            <a:endParaRPr lang="en-GB" baseline="-25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5F7E4-5785-92B9-AB1E-744B32760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D0278-0A80-1F4C-B0AE-1EB358764AA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49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7701921-BCF1-08B7-8D0A-8CC70751B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568" y="1144727"/>
            <a:ext cx="2643572" cy="16696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C32975-7D7D-6DD1-BBDD-087BD3467A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538" y="1347614"/>
            <a:ext cx="2490030" cy="13277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084872-8A8C-3B51-A876-792167B274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1874" y="2603182"/>
            <a:ext cx="2240251" cy="216024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9C8DA9-5596-0FCA-69FF-AE7AB1DD9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1054"/>
            <a:ext cx="8229600" cy="3208928"/>
          </a:xfrm>
        </p:spPr>
        <p:txBody>
          <a:bodyPr>
            <a:normAutofit/>
          </a:bodyPr>
          <a:lstStyle/>
          <a:p>
            <a:r>
              <a:rPr lang="en-GB" sz="2400" dirty="0"/>
              <a:t>To realize large scale QEC (on surface codes), resource states, such as |𝑇⟩, must be prepared which is expensive in both space and time.</a:t>
            </a:r>
          </a:p>
          <a:p>
            <a:endParaRPr lang="en-GB" sz="2400" dirty="0"/>
          </a:p>
          <a:p>
            <a:r>
              <a:rPr lang="en-GB" sz="2400" dirty="0"/>
              <a:t>In order to circumvent this problem, alternatives have been proposed, such as the production of continuous angle rotation states [1, 6, 34].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E0D1C2-E5BA-CCCE-989B-89D2BD6453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D0278-0A80-1F4C-B0AE-1EB358764AAA}" type="slidenum">
              <a:rPr lang="en-GB" smtClean="0"/>
              <a:t>2</a:t>
            </a:fld>
            <a:endParaRPr lang="en-GB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844E3FEC-8775-4D9D-8C12-83695C9570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sz="500" dirty="0"/>
              <a:t>[Figure 1] </a:t>
            </a:r>
            <a:r>
              <a:rPr lang="en-GB" sz="500" dirty="0">
                <a:hlinkClick r:id="rId6"/>
              </a:rPr>
              <a:t>https://doi.org/10.22331/q-2019-03-05-128</a:t>
            </a:r>
            <a:endParaRPr lang="en-GB" sz="500" dirty="0"/>
          </a:p>
          <a:p>
            <a:pPr algn="l"/>
            <a:r>
              <a:rPr lang="en-GB" sz="500" dirty="0"/>
              <a:t>[1] </a:t>
            </a:r>
            <a:r>
              <a:rPr lang="en-IN" sz="500" dirty="0">
                <a:hlinkClick r:id="rId7"/>
              </a:rPr>
              <a:t>https://doi.org/10.1103/PRXQuantum.5.010337</a:t>
            </a:r>
            <a:endParaRPr lang="en-IN" sz="500" dirty="0"/>
          </a:p>
          <a:p>
            <a:pPr algn="l"/>
            <a:r>
              <a:rPr lang="en-GB" sz="500" dirty="0"/>
              <a:t>[6] </a:t>
            </a:r>
            <a:r>
              <a:rPr lang="en-GB" sz="500" dirty="0">
                <a:hlinkClick r:id="rId8"/>
              </a:rPr>
              <a:t>https://doi.org/10.48550/arXiv.2303.17380</a:t>
            </a:r>
            <a:endParaRPr lang="en-GB" sz="500" dirty="0"/>
          </a:p>
          <a:p>
            <a:pPr algn="l"/>
            <a:r>
              <a:rPr lang="en-GB" sz="500" dirty="0"/>
              <a:t>[34] </a:t>
            </a:r>
            <a:r>
              <a:rPr lang="en-GB" sz="500" dirty="0">
                <a:hlinkClick r:id="rId9"/>
              </a:rPr>
              <a:t>https://doi.org/10.48550/arXiv.2408.14848</a:t>
            </a:r>
            <a:endParaRPr lang="en-GB" sz="500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32AF23C7-B3C3-F96C-6ACD-8C2B2E69B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61462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EFE45-DA2B-413D-2D37-2127445E1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Efficient Path Finding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33401-DE71-061F-46CE-516138136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9622"/>
            <a:ext cx="4862936" cy="3177524"/>
          </a:xfrm>
        </p:spPr>
        <p:txBody>
          <a:bodyPr/>
          <a:lstStyle/>
          <a:p>
            <a:r>
              <a:rPr lang="en-GB" dirty="0"/>
              <a:t>To account for edge rotation, we compute paths from each of the 4 edges of control to each of the 4 edges of the target.</a:t>
            </a:r>
          </a:p>
          <a:p>
            <a:endParaRPr lang="en-GB" dirty="0"/>
          </a:p>
          <a:p>
            <a:r>
              <a:rPr lang="en-GB" dirty="0"/>
              <a:t>We then pick the path which will finish the earliest in expectation.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75122-8747-85D9-4940-A62C3E65B8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D0278-0A80-1F4C-B0AE-1EB358764AAA}" type="slidenum">
              <a:rPr lang="en-GB" smtClean="0"/>
              <a:t>20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ABE82C-6A42-A9C8-D154-374088524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136" y="1419622"/>
            <a:ext cx="3366664" cy="317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CAE08-91A0-0644-E784-B97FB8FDA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Baselines and Benchmarks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D5362-9624-ACC5-68AF-A6BAF07EE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9622"/>
            <a:ext cx="5588957" cy="3177524"/>
          </a:xfrm>
        </p:spPr>
        <p:txBody>
          <a:bodyPr/>
          <a:lstStyle/>
          <a:p>
            <a:r>
              <a:rPr lang="en-GB" dirty="0"/>
              <a:t>We augment the baseline strategy with two different path-finding strategies: greedy [18] and </a:t>
            </a:r>
            <a:r>
              <a:rPr lang="en-GB" dirty="0" err="1"/>
              <a:t>AutoBraid</a:t>
            </a:r>
            <a:r>
              <a:rPr lang="en-GB" dirty="0"/>
              <a:t> [16].</a:t>
            </a:r>
          </a:p>
          <a:p>
            <a:endParaRPr lang="en-GB" dirty="0"/>
          </a:p>
          <a:p>
            <a:r>
              <a:rPr lang="en-GB" dirty="0"/>
              <a:t>We evaluate RESCQ on multiple workloads with varying (#Rz):(#CNOT) from [21, 33]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69A7ED-3864-F95B-F7D9-FCADFA201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D0278-0A80-1F4C-B0AE-1EB358764AAA}" type="slidenum">
              <a:rPr lang="en-GB" smtClean="0"/>
              <a:t>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4414E-86C1-DA4B-7EA6-E9430B0C3F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 dirty="0">
                <a:ln>
                  <a:noFill/>
                </a:ln>
                <a:solidFill>
                  <a:srgbClr val="BE5700">
                    <a:tint val="82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[16] </a:t>
            </a:r>
            <a:r>
              <a:rPr kumimoji="0" lang="en-GB" sz="500" b="0" i="0" u="none" strike="noStrike" kern="1200" cap="none" spc="0" normalizeH="0" baseline="0" noProof="0" dirty="0">
                <a:ln>
                  <a:noFill/>
                </a:ln>
                <a:solidFill>
                  <a:srgbClr val="BE5700">
                    <a:tint val="82000"/>
                  </a:srgbClr>
                </a:solidFill>
                <a:effectLst/>
                <a:uLnTx/>
                <a:uFillTx/>
                <a:latin typeface="Arial" charset="0"/>
                <a:cs typeface="Arial" charset="0"/>
                <a:hlinkClick r:id="rId3"/>
              </a:rPr>
              <a:t>https://doi.org/10.1145/3466752.3480072</a:t>
            </a:r>
            <a:endParaRPr kumimoji="0" lang="en-GB" sz="500" b="0" i="0" u="none" strike="noStrike" kern="1200" cap="none" spc="0" normalizeH="0" baseline="0" noProof="0" dirty="0">
              <a:ln>
                <a:noFill/>
              </a:ln>
              <a:solidFill>
                <a:srgbClr val="BE5700">
                  <a:tint val="82000"/>
                </a:srgbClr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 dirty="0">
                <a:ln>
                  <a:noFill/>
                </a:ln>
                <a:solidFill>
                  <a:srgbClr val="BE5700">
                    <a:tint val="82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[18] </a:t>
            </a:r>
            <a:r>
              <a:rPr kumimoji="0" lang="en-GB" sz="500" b="0" i="0" u="none" strike="noStrike" kern="1200" cap="none" spc="0" normalizeH="0" baseline="0" noProof="0" dirty="0">
                <a:ln>
                  <a:noFill/>
                </a:ln>
                <a:solidFill>
                  <a:srgbClr val="BE5700">
                    <a:tint val="82000"/>
                  </a:srgbClr>
                </a:solidFill>
                <a:effectLst/>
                <a:uLnTx/>
                <a:uFillTx/>
                <a:latin typeface="Arial" charset="0"/>
                <a:cs typeface="Arial" charset="0"/>
                <a:hlinkClick r:id="rId4"/>
              </a:rPr>
              <a:t>https://doi.org/10.1145/3123939.3123949</a:t>
            </a:r>
            <a:endParaRPr kumimoji="0" lang="en-GB" sz="500" b="0" i="0" u="none" strike="noStrike" kern="1200" cap="none" spc="0" normalizeH="0" baseline="0" noProof="0" dirty="0">
              <a:ln>
                <a:noFill/>
              </a:ln>
              <a:solidFill>
                <a:srgbClr val="BE5700">
                  <a:tint val="82000"/>
                </a:srgbClr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 dirty="0">
                <a:ln>
                  <a:noFill/>
                </a:ln>
                <a:solidFill>
                  <a:srgbClr val="BE5700">
                    <a:tint val="82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[21] </a:t>
            </a:r>
            <a:r>
              <a:rPr kumimoji="0" lang="en-GB" sz="500" b="0" i="0" u="none" strike="noStrike" kern="1200" cap="none" spc="0" normalizeH="0" baseline="0" noProof="0" dirty="0">
                <a:ln>
                  <a:noFill/>
                </a:ln>
                <a:solidFill>
                  <a:srgbClr val="BE5700">
                    <a:tint val="82000"/>
                  </a:srgbClr>
                </a:solidFill>
                <a:effectLst/>
                <a:uLnTx/>
                <a:uFillTx/>
                <a:latin typeface="Arial" charset="0"/>
                <a:cs typeface="Arial" charset="0"/>
                <a:hlinkClick r:id="rId5"/>
              </a:rPr>
              <a:t>https://doi.org/10.1145/3550488</a:t>
            </a:r>
            <a:endParaRPr lang="en-GB" sz="500" dirty="0">
              <a:solidFill>
                <a:srgbClr val="BE5700">
                  <a:tint val="82000"/>
                </a:srgbClr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 dirty="0">
                <a:ln>
                  <a:noFill/>
                </a:ln>
                <a:solidFill>
                  <a:srgbClr val="BE5700">
                    <a:tint val="82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[33] </a:t>
            </a:r>
            <a:r>
              <a:rPr kumimoji="0" lang="en-GB" sz="500" b="0" i="0" u="none" strike="noStrike" kern="1200" cap="none" spc="0" normalizeH="0" baseline="0" noProof="0" dirty="0">
                <a:ln>
                  <a:noFill/>
                </a:ln>
                <a:solidFill>
                  <a:srgbClr val="BE5700">
                    <a:tint val="82000"/>
                  </a:srgbClr>
                </a:solidFill>
                <a:effectLst/>
                <a:uLnTx/>
                <a:uFillTx/>
                <a:latin typeface="Arial" charset="0"/>
                <a:cs typeface="Arial" charset="0"/>
                <a:hlinkClick r:id="rId6"/>
              </a:rPr>
              <a:t>https://doi.org/10.1109/HPCA53966.2022.00050</a:t>
            </a:r>
            <a:endParaRPr kumimoji="0" lang="en-GB" sz="500" b="0" i="0" u="none" strike="noStrike" kern="1200" cap="none" spc="0" normalizeH="0" baseline="0" noProof="0" dirty="0">
              <a:ln>
                <a:noFill/>
              </a:ln>
              <a:solidFill>
                <a:srgbClr val="BE5700">
                  <a:tint val="82000"/>
                </a:srgb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8CC27D-A251-D070-3FA7-3D4B3EC586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6157" y="1419622"/>
            <a:ext cx="2640643" cy="317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46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6194E-F106-D353-373B-73B185D28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36AE2-6522-D2ED-BD87-31F65E6BB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D0278-0A80-1F4C-B0AE-1EB358764AAA}" type="slidenum">
              <a:rPr lang="en-GB" smtClean="0"/>
              <a:t>22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2AC0D63-ADCC-A60E-9189-6EC8BD7AE7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4995"/>
          <a:stretch/>
        </p:blipFill>
        <p:spPr>
          <a:xfrm>
            <a:off x="55948" y="1635647"/>
            <a:ext cx="9032104" cy="18722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999CD2-96E9-76C0-0C88-D453681572D4}"/>
              </a:ext>
            </a:extLst>
          </p:cNvPr>
          <p:cNvSpPr txBox="1"/>
          <p:nvPr/>
        </p:nvSpPr>
        <p:spPr>
          <a:xfrm>
            <a:off x="1043692" y="3618918"/>
            <a:ext cx="7056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Normalized average execution time for RESCQ versus the baseline schemes. The above plot is for 𝑑=7 and p=10</a:t>
            </a:r>
            <a:r>
              <a:rPr lang="en-GB" sz="1400" baseline="30000" dirty="0"/>
              <a:t>−4</a:t>
            </a:r>
            <a:r>
              <a:rPr lang="en-GB" sz="1400" dirty="0"/>
              <a:t>. We compute execution time for 𝑘 ∈ {25, 50, 100, 200} and report best average as 𝑅𝐸𝑆𝐶𝑄</a:t>
            </a:r>
            <a:r>
              <a:rPr lang="en-GB" sz="1400" baseline="30000" dirty="0"/>
              <a:t>∗</a:t>
            </a:r>
            <a:r>
              <a:rPr lang="en-GB" sz="1400" dirty="0"/>
              <a:t>. Error bars show minimum and maximum execution times in black. We report the geometric mean across all the benchmarks.</a:t>
            </a:r>
          </a:p>
        </p:txBody>
      </p:sp>
    </p:spTree>
    <p:extLst>
      <p:ext uri="{BB962C8B-B14F-4D97-AF65-F5344CB8AC3E}">
        <p14:creationId xmlns:p14="http://schemas.microsoft.com/office/powerpoint/2010/main" val="2714783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C7855-4BEF-5DF0-BBB5-B3D7C56F3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3518"/>
            <a:ext cx="8229600" cy="661245"/>
          </a:xfrm>
        </p:spPr>
        <p:txBody>
          <a:bodyPr/>
          <a:lstStyle/>
          <a:p>
            <a:r>
              <a:rPr lang="en-GB" dirty="0"/>
              <a:t>Sensitivity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80C75C-DF57-5B79-4B43-C1F0C59E8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D0278-0A80-1F4C-B0AE-1EB358764AAA}" type="slidenum">
              <a:rPr lang="en-GB" smtClean="0"/>
              <a:t>23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0E737B-638B-B2A0-2636-04AC3C977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00" y="1144764"/>
            <a:ext cx="2532227" cy="16881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C3ABD4-1DB3-1775-6F8F-4A31079FE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394" y="3044956"/>
            <a:ext cx="2532227" cy="16881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169262-6624-BA67-5FEB-78842B287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381" y="3045972"/>
            <a:ext cx="2532227" cy="16881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10D7C1-DC64-7288-6FCF-390AAC66D2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950" y="1144763"/>
            <a:ext cx="2532227" cy="16881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3D476D-D385-A303-05B5-A148AACACA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3200" y="1690390"/>
            <a:ext cx="1117600" cy="596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421AA4-357A-28C6-EB0B-06623C94C8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5102" y="3523659"/>
            <a:ext cx="913796" cy="7675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91A1F32-19AA-5A45-79B8-6A96D729DB72}"/>
              </a:ext>
            </a:extLst>
          </p:cNvPr>
          <p:cNvSpPr txBox="1"/>
          <p:nvPr/>
        </p:nvSpPr>
        <p:spPr>
          <a:xfrm>
            <a:off x="2267744" y="4613373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Sensitivity of RESCQ to changing the MST Frequency 𝑘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5F1708-091F-7AE1-FD82-B6E32659D0A6}"/>
              </a:ext>
            </a:extLst>
          </p:cNvPr>
          <p:cNvSpPr txBox="1"/>
          <p:nvPr/>
        </p:nvSpPr>
        <p:spPr>
          <a:xfrm>
            <a:off x="3064825" y="2737179"/>
            <a:ext cx="30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Sensitivity of all schemes to 𝑑 and p</a:t>
            </a:r>
          </a:p>
        </p:txBody>
      </p:sp>
    </p:spTree>
    <p:extLst>
      <p:ext uri="{BB962C8B-B14F-4D97-AF65-F5344CB8AC3E}">
        <p14:creationId xmlns:p14="http://schemas.microsoft.com/office/powerpoint/2010/main" val="501270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471C6-CFB9-9685-75F4-6A7F3FDC8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Hardware-Software Codesign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61CBA-071E-A01A-38D7-06D040B70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9622"/>
            <a:ext cx="8229600" cy="85725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We explore the trade-off for reducing the number of ancillas in the grid by incrementally </a:t>
            </a:r>
            <a:r>
              <a:rPr lang="en-GB" i="1" dirty="0"/>
              <a:t>compressing </a:t>
            </a:r>
            <a:r>
              <a:rPr lang="en-GB" dirty="0"/>
              <a:t>the grid.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52EBD-D41E-1775-74BE-1298BB190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D0278-0A80-1F4C-B0AE-1EB358764AAA}" type="slidenum">
              <a:rPr lang="en-GB" smtClean="0"/>
              <a:t>24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58448F-62CF-703B-973B-32BD78CC5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883" y="2213509"/>
            <a:ext cx="3442665" cy="22951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36141F-C5B8-4EF5-54CC-8E0EB5FCF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76872"/>
            <a:ext cx="3888432" cy="21683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FFBBDC-02BC-571F-3B9B-4C3AF5B7C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5310" y="3070759"/>
            <a:ext cx="720080" cy="3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0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12C2D-457C-488D-7FF7-90C3EBCF4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F3337-D296-D4B3-0A71-BFEF69F60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Continuous rotation angle architectures have been proposed that allow for localized, low-latency ancilla preparation in the required states.</a:t>
            </a:r>
          </a:p>
          <a:p>
            <a:endParaRPr lang="en-GB" dirty="0"/>
          </a:p>
          <a:p>
            <a:r>
              <a:rPr lang="en-GB" dirty="0"/>
              <a:t>However, these proposals have lacked </a:t>
            </a:r>
            <a:r>
              <a:rPr lang="en-GB" dirty="0" err="1"/>
              <a:t>realtime</a:t>
            </a:r>
            <a:r>
              <a:rPr lang="en-GB" dirty="0"/>
              <a:t> ancilla allocation support, incurring unnecessary time overhead.</a:t>
            </a:r>
          </a:p>
          <a:p>
            <a:endParaRPr lang="en-GB" dirty="0"/>
          </a:p>
          <a:p>
            <a:r>
              <a:rPr lang="en-GB" dirty="0"/>
              <a:t>We tackle this problem and propose RESCQ, a </a:t>
            </a:r>
            <a:r>
              <a:rPr lang="en-GB" dirty="0" err="1"/>
              <a:t>realtime</a:t>
            </a:r>
            <a:r>
              <a:rPr lang="en-GB" dirty="0"/>
              <a:t> scheduler that utilizes variable ancilla activity to perform efficient allocation of different gate operations in parallel, thus minimizing total program execution time.</a:t>
            </a:r>
          </a:p>
          <a:p>
            <a:endParaRPr lang="en-GB" dirty="0"/>
          </a:p>
          <a:p>
            <a:r>
              <a:rPr lang="en-GB" dirty="0"/>
              <a:t>We improve significantly over the baseline proposals while simultaneously minimizing classical overhead for </a:t>
            </a:r>
            <a:r>
              <a:rPr lang="en-GB" dirty="0" err="1"/>
              <a:t>realtime</a:t>
            </a:r>
            <a:r>
              <a:rPr lang="en-GB" dirty="0"/>
              <a:t> </a:t>
            </a:r>
            <a:r>
              <a:rPr lang="en-GB" dirty="0" err="1"/>
              <a:t>recomputation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3E5EE4-87FE-50E9-942B-6F66D0AC9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D0278-0A80-1F4C-B0AE-1EB358764AAA}" type="slidenum">
              <a:rPr lang="en-GB" smtClean="0"/>
              <a:t>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AB36E-420E-F697-EDF1-89ACF4D698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pic>
        <p:nvPicPr>
          <p:cNvPr id="7" name="Picture 6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E1BE0DC-F508-2426-1629-6DAB3EBD5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871" y="483518"/>
            <a:ext cx="1014958" cy="10149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B69402-D668-1978-4726-EE6FE4B30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887" y="682535"/>
            <a:ext cx="1941984" cy="61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1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36CEBC5-12B4-842C-DDF6-C49F31DB2B61}"/>
              </a:ext>
            </a:extLst>
          </p:cNvPr>
          <p:cNvGrpSpPr/>
          <p:nvPr/>
        </p:nvGrpSpPr>
        <p:grpSpPr>
          <a:xfrm>
            <a:off x="454883" y="1340768"/>
            <a:ext cx="8231917" cy="1836009"/>
            <a:chOff x="304984" y="2766766"/>
            <a:chExt cx="8231917" cy="183600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F8547DC-EB0B-FB57-BB04-3A2628896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984" y="2766766"/>
              <a:ext cx="8231917" cy="183600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C80F147-CEDF-8C41-C919-8C531EB400D6}"/>
                </a:ext>
              </a:extLst>
            </p:cNvPr>
            <p:cNvSpPr txBox="1"/>
            <p:nvPr/>
          </p:nvSpPr>
          <p:spPr>
            <a:xfrm>
              <a:off x="6876256" y="2766766"/>
              <a:ext cx="16390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BASELINE APPROACH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7EE820C-C053-56BA-B3D4-E7A263246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1900" y="2715766"/>
            <a:ext cx="1800200" cy="1800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E68A2D-E0D6-0E9B-C09A-9DCB8F11E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01647-D0EA-BAE5-76A7-C52BE157A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However, the production of these states is non-deterministic and may require multiple repetitions to succeed.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 original proposals suggest architectures which do not account for </a:t>
            </a:r>
            <a:r>
              <a:rPr lang="en-GB" dirty="0" err="1"/>
              <a:t>realtime</a:t>
            </a:r>
            <a:r>
              <a:rPr lang="en-GB" dirty="0"/>
              <a:t> management of resources.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DEF8A-A0E3-DE09-82EF-AC5F61FCC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D0278-0A80-1F4C-B0AE-1EB358764AA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61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10E8FD2-BC12-B5A1-21E8-320980428C3C}"/>
              </a:ext>
            </a:extLst>
          </p:cNvPr>
          <p:cNvGrpSpPr/>
          <p:nvPr/>
        </p:nvGrpSpPr>
        <p:grpSpPr>
          <a:xfrm>
            <a:off x="569044" y="2571750"/>
            <a:ext cx="8005912" cy="1635691"/>
            <a:chOff x="179512" y="1500455"/>
            <a:chExt cx="8005912" cy="163569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486D1D6-0440-ABEA-2095-54C61EEF1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1500455"/>
              <a:ext cx="7990553" cy="163569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E931B88-1609-FAC6-E6CA-E57ADB2DF592}"/>
                </a:ext>
              </a:extLst>
            </p:cNvPr>
            <p:cNvSpPr txBox="1"/>
            <p:nvPr/>
          </p:nvSpPr>
          <p:spPr>
            <a:xfrm>
              <a:off x="6732239" y="1500455"/>
              <a:ext cx="14531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RESCQ’s APPROACH</a:t>
              </a:r>
              <a:endParaRPr lang="en-GB" sz="12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DFE0C3C-D8E6-44AC-F8E5-5DDF5FA6F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69BF5-4332-67BA-F452-F9943BB90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propose RESCQ, a </a:t>
            </a:r>
            <a:r>
              <a:rPr lang="en-GB" dirty="0" err="1"/>
              <a:t>realtime</a:t>
            </a:r>
            <a:r>
              <a:rPr lang="en-GB" dirty="0"/>
              <a:t> scheduler for programs compiled onto these continuous angle systems.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596A0-4965-5222-6418-AC48C8968D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D0278-0A80-1F4C-B0AE-1EB358764AA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45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EB781-0D46-C8F2-33E1-7D24BA9CC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Surface Codes and Lattice 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90B8A-B2DB-2815-3A45-3AFB7E061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Surface codes are a class of QEC codes that have many attractive properties for available or soon-to-be available quantum hardware platforms.</a:t>
            </a:r>
          </a:p>
          <a:p>
            <a:endParaRPr lang="en-GB" dirty="0"/>
          </a:p>
          <a:p>
            <a:r>
              <a:rPr lang="en-GB" dirty="0"/>
              <a:t>They require only nearest neighbour connectivity, have low-depth parity checks, and high thresholds.</a:t>
            </a:r>
          </a:p>
          <a:p>
            <a:endParaRPr lang="en-GB" dirty="0"/>
          </a:p>
          <a:p>
            <a:r>
              <a:rPr lang="en-GB" dirty="0"/>
              <a:t>Operations on surface codes can be performed using lattice surgery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C9213-D557-D062-B404-E6E3C5980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D0278-0A80-1F4C-B0AE-1EB358764AAA}" type="slidenum">
              <a:rPr lang="en-GB" smtClean="0"/>
              <a:t>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BF1242-D454-1B39-0D72-36E3B03FE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170" y="1419622"/>
            <a:ext cx="5303659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2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B2D36-D015-55FD-6938-9039C0BC6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CNOT gates are executed on surface codes using lattice surgery.</a:t>
            </a:r>
          </a:p>
          <a:p>
            <a:endParaRPr lang="en-GB" dirty="0"/>
          </a:p>
          <a:p>
            <a:r>
              <a:rPr lang="en-GB" dirty="0"/>
              <a:t>Lattice surgery requires a contiguous path of (non-empty) ancilla tiles between the Z edge of the control qubit and the X edge of the target qubit.</a:t>
            </a:r>
          </a:p>
          <a:p>
            <a:endParaRPr lang="en-GB" dirty="0"/>
          </a:p>
          <a:p>
            <a:r>
              <a:rPr lang="en-GB" dirty="0"/>
              <a:t>Such a path may not always exist due to ancilla unavailability.</a:t>
            </a:r>
          </a:p>
          <a:p>
            <a:endParaRPr lang="en-GB" dirty="0"/>
          </a:p>
          <a:p>
            <a:r>
              <a:rPr lang="en-GB" dirty="0"/>
              <a:t>We then need to insert an edge-rotation gate to expose the required edge of the qubit onto the chosen path.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0F2E1B-0297-0990-4C32-128F3EC5D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>
                <a:solidFill>
                  <a:srgbClr val="333F48"/>
                </a:solidFill>
              </a:rPr>
              <a:t>Execution of CNOT Gate</a:t>
            </a: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8A794-CE69-284D-70FF-3D157FD26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D0278-0A80-1F4C-B0AE-1EB358764AA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09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883CD-C393-50B5-D453-F7BB81AD3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A731E16-69F5-0888-F186-0DDAB329F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574" y="1863490"/>
            <a:ext cx="3022852" cy="24047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AF801B-3C66-2D92-26D4-358571B99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>
                <a:solidFill>
                  <a:srgbClr val="333F48"/>
                </a:solidFill>
              </a:rPr>
              <a:t>Execution of CNOT Gate: Path Exists</a:t>
            </a: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205DD-6443-B248-4559-28BF8CC47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D0278-0A80-1F4C-B0AE-1EB358764AAA}" type="slidenum">
              <a:rPr lang="en-GB" smtClean="0"/>
              <a:t>7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A500EF-C00F-0A51-ADB0-B260C39E2449}"/>
              </a:ext>
            </a:extLst>
          </p:cNvPr>
          <p:cNvSpPr/>
          <p:nvPr/>
        </p:nvSpPr>
        <p:spPr>
          <a:xfrm>
            <a:off x="2555776" y="4397015"/>
            <a:ext cx="4032448" cy="3702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Lattice surgery requires a contiguous path of (non-empty) ancilla tiles between the Z edge of the control and the X edge of the target</a:t>
            </a:r>
          </a:p>
        </p:txBody>
      </p:sp>
    </p:spTree>
    <p:extLst>
      <p:ext uri="{BB962C8B-B14F-4D97-AF65-F5344CB8AC3E}">
        <p14:creationId xmlns:p14="http://schemas.microsoft.com/office/powerpoint/2010/main" val="1187342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B795F-EB3C-EC27-CE3E-7ED9E9DAD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879613-C7A6-1AE7-F862-BBEC2FEFA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200" y="1863490"/>
            <a:ext cx="5149600" cy="23993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E034B4-6932-24CF-A216-254CFD00C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solidFill>
                  <a:srgbClr val="333F48"/>
                </a:solidFill>
              </a:rPr>
              <a:t>Execution of CNOT Gate: No Path Exists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03F7C6-1FDA-E182-BE43-B7B09CF4A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D0278-0A80-1F4C-B0AE-1EB358764AAA}" type="slidenum">
              <a:rPr lang="en-GB" smtClean="0"/>
              <a:t>8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3C0FE5-E3D9-B33C-1BA1-F5F1897A7C85}"/>
              </a:ext>
            </a:extLst>
          </p:cNvPr>
          <p:cNvSpPr/>
          <p:nvPr/>
        </p:nvSpPr>
        <p:spPr>
          <a:xfrm>
            <a:off x="2555776" y="4397015"/>
            <a:ext cx="4032448" cy="3702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Lattice surgery requires a contiguous path of (non-empty) ancilla tiles between the Z edge of the control and the X edge of the target</a:t>
            </a:r>
          </a:p>
        </p:txBody>
      </p:sp>
    </p:spTree>
    <p:extLst>
      <p:ext uri="{BB962C8B-B14F-4D97-AF65-F5344CB8AC3E}">
        <p14:creationId xmlns:p14="http://schemas.microsoft.com/office/powerpoint/2010/main" val="4213926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74797-99C4-99F1-66F1-EE84796A5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C7F8D-0A2F-5848-8007-B7B6723C1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Routing algorithm and path selection are crucial to an optimal scheduler.</a:t>
            </a:r>
          </a:p>
          <a:p>
            <a:endParaRPr lang="en-GB" dirty="0"/>
          </a:p>
          <a:p>
            <a:r>
              <a:rPr lang="en-GB" dirty="0"/>
              <a:t>Static path finding techniques [16, 18], do not account for non-deterministic ancilla activity nor edge-rotation gates.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Execution is stalled until the gate with highest execution time of the current layer is completed.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8E92C6-D3FB-57DC-0FDD-AE4DC84A8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Execution of CNOT Gate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AC8618-A17E-F8A8-6976-A25BCCEBD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D0278-0A80-1F4C-B0AE-1EB358764AAA}" type="slidenum">
              <a:rPr lang="en-GB" smtClean="0"/>
              <a:t>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6FC93-2F02-217E-7170-638AAD308A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sz="500" dirty="0"/>
              <a:t>[16] </a:t>
            </a:r>
            <a:r>
              <a:rPr lang="en-GB" sz="500" dirty="0">
                <a:hlinkClick r:id="rId3"/>
              </a:rPr>
              <a:t>https://doi.org/10.1145/3466752.3480072</a:t>
            </a:r>
            <a:endParaRPr lang="en-GB" sz="500" dirty="0"/>
          </a:p>
          <a:p>
            <a:pPr algn="l"/>
            <a:r>
              <a:rPr lang="en-GB" sz="500" dirty="0"/>
              <a:t>[18] </a:t>
            </a:r>
            <a:r>
              <a:rPr lang="en-GB" sz="500" dirty="0">
                <a:hlinkClick r:id="rId4"/>
              </a:rPr>
              <a:t>https://doi.org/10.1145/3123939.3123949</a:t>
            </a:r>
            <a:endParaRPr lang="en-GB" sz="500" dirty="0"/>
          </a:p>
        </p:txBody>
      </p:sp>
    </p:spTree>
    <p:extLst>
      <p:ext uri="{BB962C8B-B14F-4D97-AF65-F5344CB8AC3E}">
        <p14:creationId xmlns:p14="http://schemas.microsoft.com/office/powerpoint/2010/main" val="4700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6-9 Cover">
  <a:themeElements>
    <a:clrScheme name="UT Brand Color Palette">
      <a:dk1>
        <a:srgbClr val="BE5700"/>
      </a:dk1>
      <a:lt1>
        <a:srgbClr val="FFFFFF"/>
      </a:lt1>
      <a:dk2>
        <a:srgbClr val="D6D2C3"/>
      </a:dk2>
      <a:lt2>
        <a:srgbClr val="333F48"/>
      </a:lt2>
      <a:accent1>
        <a:srgbClr val="F7961F"/>
      </a:accent1>
      <a:accent2>
        <a:srgbClr val="FFD600"/>
      </a:accent2>
      <a:accent3>
        <a:srgbClr val="A6CC57"/>
      </a:accent3>
      <a:accent4>
        <a:srgbClr val="579C41"/>
      </a:accent4>
      <a:accent5>
        <a:srgbClr val="00A8B6"/>
      </a:accent5>
      <a:accent6>
        <a:srgbClr val="005E86"/>
      </a:accent6>
      <a:hlink>
        <a:srgbClr val="BF5700"/>
      </a:hlink>
      <a:folHlink>
        <a:srgbClr val="9CADB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5-23-V01-WSH_PowerPoint_16-9_TEMPLATE" id="{B867869D-0D02-664C-A58E-025ADB347B20}" vid="{D0CE1E34-A719-3047-9C00-C286DD5CFD9D}"/>
    </a:ext>
  </a:extLst>
</a:theme>
</file>

<file path=ppt/theme/theme2.xml><?xml version="1.0" encoding="utf-8"?>
<a:theme xmlns:a="http://schemas.openxmlformats.org/drawingml/2006/main" name="16-9 Light Background">
  <a:themeElements>
    <a:clrScheme name="UT Brand Color Palette">
      <a:dk1>
        <a:srgbClr val="BE5700"/>
      </a:dk1>
      <a:lt1>
        <a:srgbClr val="FFFFFF"/>
      </a:lt1>
      <a:dk2>
        <a:srgbClr val="D6D2C3"/>
      </a:dk2>
      <a:lt2>
        <a:srgbClr val="333F48"/>
      </a:lt2>
      <a:accent1>
        <a:srgbClr val="F7961F"/>
      </a:accent1>
      <a:accent2>
        <a:srgbClr val="FFD600"/>
      </a:accent2>
      <a:accent3>
        <a:srgbClr val="A6CC57"/>
      </a:accent3>
      <a:accent4>
        <a:srgbClr val="579C41"/>
      </a:accent4>
      <a:accent5>
        <a:srgbClr val="00A8B6"/>
      </a:accent5>
      <a:accent6>
        <a:srgbClr val="005E86"/>
      </a:accent6>
      <a:hlink>
        <a:srgbClr val="BF5700"/>
      </a:hlink>
      <a:folHlink>
        <a:srgbClr val="9CAD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05-23-V01-WSH_PowerPoint_16-9_TEMPLATE" id="{B867869D-0D02-664C-A58E-025ADB347B20}" vid="{4DAB5EA5-7332-634F-834F-1106F2C0B4D4}"/>
    </a:ext>
  </a:extLst>
</a:theme>
</file>

<file path=ppt/theme/theme3.xml><?xml version="1.0" encoding="utf-8"?>
<a:theme xmlns:a="http://schemas.openxmlformats.org/drawingml/2006/main" name="16-9 White Backgroud">
  <a:themeElements>
    <a:clrScheme name="UT Brand Color Palette">
      <a:dk1>
        <a:srgbClr val="BE5700"/>
      </a:dk1>
      <a:lt1>
        <a:srgbClr val="FFFFFF"/>
      </a:lt1>
      <a:dk2>
        <a:srgbClr val="D6D2C3"/>
      </a:dk2>
      <a:lt2>
        <a:srgbClr val="333F48"/>
      </a:lt2>
      <a:accent1>
        <a:srgbClr val="F7961F"/>
      </a:accent1>
      <a:accent2>
        <a:srgbClr val="FFD600"/>
      </a:accent2>
      <a:accent3>
        <a:srgbClr val="A6CC57"/>
      </a:accent3>
      <a:accent4>
        <a:srgbClr val="579C41"/>
      </a:accent4>
      <a:accent5>
        <a:srgbClr val="00A8B6"/>
      </a:accent5>
      <a:accent6>
        <a:srgbClr val="005E86"/>
      </a:accent6>
      <a:hlink>
        <a:srgbClr val="BF5700"/>
      </a:hlink>
      <a:folHlink>
        <a:srgbClr val="9CAD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05-23-V01-WSH_PowerPoint_16-9_TEMPLATE" id="{B867869D-0D02-664C-A58E-025ADB347B20}" vid="{F6A2156C-032C-874F-A3F4-C8BF5F8000FB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16-9 Cover</Template>
  <TotalTime>5017</TotalTime>
  <Words>1681</Words>
  <Application>Microsoft Macintosh PowerPoint</Application>
  <PresentationFormat>On-screen Show (16:9)</PresentationFormat>
  <Paragraphs>190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Arial Black</vt:lpstr>
      <vt:lpstr>Calibri</vt:lpstr>
      <vt:lpstr>Cambria Math</vt:lpstr>
      <vt:lpstr>Helvetica</vt:lpstr>
      <vt:lpstr>16-9 Cover</vt:lpstr>
      <vt:lpstr>16-9 Light Background</vt:lpstr>
      <vt:lpstr>16-9 White Backgroud</vt:lpstr>
      <vt:lpstr>RESCQ: Realtime Scheduling for Continuous Angle Quantum Error Correction Architectures</vt:lpstr>
      <vt:lpstr>Introduction</vt:lpstr>
      <vt:lpstr>Introduction</vt:lpstr>
      <vt:lpstr>Introduction</vt:lpstr>
      <vt:lpstr>Surface Codes and Lattice Surgery</vt:lpstr>
      <vt:lpstr>Execution of CNOT Gate</vt:lpstr>
      <vt:lpstr>Execution of CNOT Gate: Path Exists</vt:lpstr>
      <vt:lpstr>Execution of CNOT Gate: No Path Exists</vt:lpstr>
      <vt:lpstr>Execution of CNOT Gate</vt:lpstr>
      <vt:lpstr>Execution of CNOT Gate</vt:lpstr>
      <vt:lpstr>Execution of 𝑅𝑧(𝜃) Rotation Gate</vt:lpstr>
      <vt:lpstr>Execution of 𝑅𝑧(𝜃) Rotation Gate</vt:lpstr>
      <vt:lpstr>Execution of 𝑅𝑧(𝜃) Rotation Gate</vt:lpstr>
      <vt:lpstr>RESCQ: Realtime Scheduling Framework</vt:lpstr>
      <vt:lpstr>Managing Ancilla Operations</vt:lpstr>
      <vt:lpstr>Managing Ancilla Operations</vt:lpstr>
      <vt:lpstr>Efficient Path Finding</vt:lpstr>
      <vt:lpstr>Efficient Path Finding</vt:lpstr>
      <vt:lpstr>Efficient Path Finding</vt:lpstr>
      <vt:lpstr>Efficient Path Finding</vt:lpstr>
      <vt:lpstr>Baselines and Benchmarks</vt:lpstr>
      <vt:lpstr>Evaluation</vt:lpstr>
      <vt:lpstr>Sensitivity Analysis</vt:lpstr>
      <vt:lpstr>Hardware-Software Codesign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Sayam Sethi</dc:creator>
  <cp:keywords/>
  <dc:description/>
  <cp:lastModifiedBy>Sayam Sethi</cp:lastModifiedBy>
  <cp:revision>182</cp:revision>
  <cp:lastPrinted>2025-03-29T23:08:47Z</cp:lastPrinted>
  <dcterms:created xsi:type="dcterms:W3CDTF">2025-03-24T20:56:46Z</dcterms:created>
  <dcterms:modified xsi:type="dcterms:W3CDTF">2025-04-08T20:08:41Z</dcterms:modified>
  <cp:category/>
</cp:coreProperties>
</file>